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0160000" cy="8331200"/>
  <p:notesSz cx="6858000" cy="9144000"/>
  <p:embeddedFontLst>
    <p:embeddedFont>
      <p:font typeface="Calibri" pitchFamily="34" charset="0"/>
      <p:regular r:id="rId15"/>
      <p:bold r:id="rId16"/>
      <p:italic r:id="rId17"/>
      <p:boldItalic r:id="rId1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588074"/>
            <a:ext cx="8636000" cy="178580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21014"/>
            <a:ext cx="7112000" cy="21290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8DF4-C4F1-4262-9D7A-7B980C5E85B2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D058-179E-44E5-967C-495281C33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8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8DF4-C4F1-4262-9D7A-7B980C5E85B2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D058-179E-44E5-967C-495281C33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78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33636"/>
            <a:ext cx="2286000" cy="71085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33636"/>
            <a:ext cx="6688667" cy="710851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8DF4-C4F1-4262-9D7A-7B980C5E85B2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D058-179E-44E5-967C-495281C33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04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8DF4-C4F1-4262-9D7A-7B980C5E85B2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D058-179E-44E5-967C-495281C33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697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5353569"/>
            <a:ext cx="8636000" cy="165466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531119"/>
            <a:ext cx="8636000" cy="18224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8DF4-C4F1-4262-9D7A-7B980C5E85B2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D058-179E-44E5-967C-495281C33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307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943948"/>
            <a:ext cx="4487333" cy="54982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943948"/>
            <a:ext cx="4487333" cy="54982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8DF4-C4F1-4262-9D7A-7B980C5E85B2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D058-179E-44E5-967C-495281C33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826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864878"/>
            <a:ext cx="4489098" cy="7771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642070"/>
            <a:ext cx="4489098" cy="48000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864878"/>
            <a:ext cx="4490861" cy="7771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642070"/>
            <a:ext cx="4490861" cy="48000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8DF4-C4F1-4262-9D7A-7B980C5E85B2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D058-179E-44E5-967C-495281C33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306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8DF4-C4F1-4262-9D7A-7B980C5E85B2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D058-179E-44E5-967C-495281C33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13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8DF4-C4F1-4262-9D7A-7B980C5E85B2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D058-179E-44E5-967C-495281C33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76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31705"/>
            <a:ext cx="3342570" cy="14116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31707"/>
            <a:ext cx="5679722" cy="71104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743382"/>
            <a:ext cx="3342570" cy="569877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8DF4-C4F1-4262-9D7A-7B980C5E85B2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D058-179E-44E5-967C-495281C33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225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831840"/>
            <a:ext cx="6096000" cy="6884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744408"/>
            <a:ext cx="6096000" cy="49987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6520322"/>
            <a:ext cx="6096000" cy="97775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8DF4-C4F1-4262-9D7A-7B980C5E85B2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CD058-179E-44E5-967C-495281C33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67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33634"/>
            <a:ext cx="9144000" cy="1388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943948"/>
            <a:ext cx="9144000" cy="54982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721790"/>
            <a:ext cx="2370667" cy="4435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38DF4-C4F1-4262-9D7A-7B980C5E85B2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721790"/>
            <a:ext cx="3217333" cy="4435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721790"/>
            <a:ext cx="2370667" cy="4435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CD058-179E-44E5-967C-495281C33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63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200" y="165100"/>
            <a:ext cx="9550400" cy="96949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700" smtClean="0">
                <a:solidFill>
                  <a:srgbClr val="000000"/>
                </a:solidFill>
                <a:latin typeface="Arial - 76"/>
              </a:rPr>
              <a:t>Bohr Diagrams:  11/4</a:t>
            </a:r>
            <a:endParaRPr lang="en-US" sz="5700">
              <a:solidFill>
                <a:srgbClr val="000000"/>
              </a:solidFill>
              <a:latin typeface="Arial - 76"/>
            </a:endParaRPr>
          </a:p>
        </p:txBody>
      </p:sp>
      <p:sp>
        <p:nvSpPr>
          <p:cNvPr id="3" name="Oval 2"/>
          <p:cNvSpPr/>
          <p:nvPr/>
        </p:nvSpPr>
        <p:spPr>
          <a:xfrm>
            <a:off x="3847452" y="3388244"/>
            <a:ext cx="1565811" cy="1565810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322075" y="2882000"/>
            <a:ext cx="2616566" cy="2616566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03077" y="2063002"/>
            <a:ext cx="4235428" cy="4235428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693771" y="1253696"/>
            <a:ext cx="5854040" cy="5854039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292600" y="3860800"/>
            <a:ext cx="695766" cy="63094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500" smtClean="0">
                <a:solidFill>
                  <a:srgbClr val="000000"/>
                </a:solidFill>
                <a:latin typeface="Arial - 47"/>
              </a:rPr>
              <a:t>Cl</a:t>
            </a:r>
            <a:endParaRPr lang="en-US" sz="3500">
              <a:solidFill>
                <a:srgbClr val="000000"/>
              </a:solidFill>
              <a:latin typeface="Arial - 47"/>
            </a:endParaRPr>
          </a:p>
        </p:txBody>
      </p:sp>
      <p:sp>
        <p:nvSpPr>
          <p:cNvPr id="8" name="Oval 7"/>
          <p:cNvSpPr/>
          <p:nvPr/>
        </p:nvSpPr>
        <p:spPr>
          <a:xfrm>
            <a:off x="4513018" y="3287504"/>
            <a:ext cx="225505" cy="225505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576445" y="53576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204845" y="40749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487545" y="27668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821045" y="40495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04745" y="41384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621145" y="39479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601845" y="62085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462145" y="19540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503545" y="48877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478145" y="31986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636645" y="50020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623945" y="31224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563745" y="47988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027045" y="55608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075045" y="54846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973445" y="25763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495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" y="0"/>
            <a:ext cx="9639300" cy="156966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200" b="1" u="sng" smtClean="0">
                <a:solidFill>
                  <a:srgbClr val="000000"/>
                </a:solidFill>
                <a:latin typeface="Arial - 43"/>
              </a:rPr>
              <a:t>Step 4:</a:t>
            </a:r>
            <a:r>
              <a:rPr lang="en-US" sz="3200" smtClean="0">
                <a:solidFill>
                  <a:srgbClr val="000000"/>
                </a:solidFill>
                <a:latin typeface="Arial - 43"/>
              </a:rPr>
              <a:t> </a:t>
            </a:r>
            <a:r>
              <a:rPr lang="en-US" sz="3200" smtClean="0">
                <a:solidFill>
                  <a:srgbClr val="FF0000"/>
                </a:solidFill>
                <a:latin typeface="Arial - 43"/>
              </a:rPr>
              <a:t>Write the number of protons (Atomic Number) and the number of neutrons in the center of the diagram. </a:t>
            </a:r>
            <a:endParaRPr lang="en-US" sz="3200">
              <a:solidFill>
                <a:srgbClr val="FF0000"/>
              </a:solidFill>
              <a:latin typeface="Arial - 43"/>
            </a:endParaRPr>
          </a:p>
        </p:txBody>
      </p:sp>
      <p:sp>
        <p:nvSpPr>
          <p:cNvPr id="3" name="Oval 2"/>
          <p:cNvSpPr/>
          <p:nvPr/>
        </p:nvSpPr>
        <p:spPr>
          <a:xfrm>
            <a:off x="3910965" y="4124833"/>
            <a:ext cx="1565910" cy="1565910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385693" y="3618611"/>
            <a:ext cx="2616454" cy="2616454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66543" y="2799588"/>
            <a:ext cx="4235450" cy="4235450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757299" y="1990344"/>
            <a:ext cx="5853938" cy="5853938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91000" y="4356100"/>
            <a:ext cx="1089565" cy="56938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100" smtClean="0">
                <a:solidFill>
                  <a:srgbClr val="000000"/>
                </a:solidFill>
                <a:latin typeface="Arial - 41"/>
              </a:rPr>
              <a:t>P=6</a:t>
            </a:r>
            <a:endParaRPr lang="en-US" sz="3100">
              <a:solidFill>
                <a:srgbClr val="000000"/>
              </a:solidFill>
              <a:latin typeface="Arial - 41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78300" y="4851400"/>
            <a:ext cx="1140263" cy="58477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200" smtClean="0">
                <a:solidFill>
                  <a:srgbClr val="000000"/>
                </a:solidFill>
                <a:latin typeface="Arial - 42"/>
              </a:rPr>
              <a:t>N=6</a:t>
            </a:r>
            <a:endParaRPr lang="en-US" sz="3200">
              <a:solidFill>
                <a:srgbClr val="000000"/>
              </a:solidFill>
              <a:latin typeface="Arial - 42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846403" y="2104708"/>
            <a:ext cx="2343880" cy="2439548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300038" y="2123842"/>
            <a:ext cx="2238644" cy="2946591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0672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900" y="88900"/>
            <a:ext cx="9334500" cy="66172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700" b="1" u="sng" smtClean="0">
                <a:solidFill>
                  <a:srgbClr val="000000"/>
                </a:solidFill>
                <a:latin typeface="Arial - 49"/>
              </a:rPr>
              <a:t>Step 5:</a:t>
            </a:r>
            <a:r>
              <a:rPr lang="en-US" sz="3700" smtClean="0">
                <a:solidFill>
                  <a:srgbClr val="000000"/>
                </a:solidFill>
                <a:latin typeface="Arial - 49"/>
              </a:rPr>
              <a:t> </a:t>
            </a:r>
            <a:r>
              <a:rPr lang="en-US" sz="3700" smtClean="0">
                <a:solidFill>
                  <a:srgbClr val="FF0000"/>
                </a:solidFill>
                <a:latin typeface="Arial - 49"/>
              </a:rPr>
              <a:t>Let's start making a model!! </a:t>
            </a:r>
            <a:endParaRPr lang="en-US" sz="3700">
              <a:solidFill>
                <a:srgbClr val="FF0000"/>
              </a:solidFill>
              <a:latin typeface="Arial - 49"/>
            </a:endParaRPr>
          </a:p>
        </p:txBody>
      </p:sp>
      <p:sp>
        <p:nvSpPr>
          <p:cNvPr id="3" name="Oval 2"/>
          <p:cNvSpPr/>
          <p:nvPr/>
        </p:nvSpPr>
        <p:spPr>
          <a:xfrm>
            <a:off x="5523865" y="3680333"/>
            <a:ext cx="1565910" cy="1565910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998593" y="3174111"/>
            <a:ext cx="2616454" cy="2616454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179443" y="2355088"/>
            <a:ext cx="4235450" cy="4235450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370199" y="1545844"/>
            <a:ext cx="5853938" cy="5853938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969000" y="4152900"/>
            <a:ext cx="695771" cy="63094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500" smtClean="0">
                <a:solidFill>
                  <a:srgbClr val="000000"/>
                </a:solidFill>
                <a:latin typeface="Arial - 47"/>
              </a:rPr>
              <a:t>Cl</a:t>
            </a:r>
            <a:endParaRPr lang="en-US" sz="3500">
              <a:solidFill>
                <a:srgbClr val="000000"/>
              </a:solidFill>
              <a:latin typeface="Arial - 47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89345" y="35796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252845" y="56497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881245" y="43670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163945" y="30589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497445" y="43416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081145" y="44305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297545" y="42400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278245" y="65006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138545" y="22461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179945" y="51798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154545" y="34907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313045" y="52941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300345" y="34145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240145" y="50909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703445" y="58529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751445" y="57767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649845" y="28684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84200" y="1752600"/>
            <a:ext cx="2744738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u="sng" smtClean="0">
                <a:solidFill>
                  <a:srgbClr val="000000"/>
                </a:solidFill>
                <a:latin typeface="Arial - 36"/>
              </a:rPr>
              <a:t>Ring Amount</a:t>
            </a:r>
            <a:endParaRPr lang="en-US" sz="2700" u="sng">
              <a:solidFill>
                <a:srgbClr val="000000"/>
              </a:solidFill>
              <a:latin typeface="Arial - 36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727200" y="2235200"/>
            <a:ext cx="425556" cy="4968480"/>
            <a:chOff x="1727200" y="2235200"/>
            <a:chExt cx="425556" cy="4968480"/>
          </a:xfrm>
        </p:grpSpPr>
        <p:sp>
          <p:nvSpPr>
            <p:cNvPr id="26" name="TextBox 25"/>
            <p:cNvSpPr txBox="1"/>
            <p:nvPr/>
          </p:nvSpPr>
          <p:spPr>
            <a:xfrm>
              <a:off x="1727200" y="2235200"/>
              <a:ext cx="425556" cy="247760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3100" smtClean="0">
                  <a:solidFill>
                    <a:srgbClr val="000000"/>
                  </a:solidFill>
                  <a:latin typeface="Arial - 42"/>
                </a:rPr>
                <a:t>2</a:t>
              </a:r>
            </a:p>
            <a:p>
              <a:r>
                <a:rPr lang="en-US" sz="3100" smtClean="0">
                  <a:solidFill>
                    <a:srgbClr val="000000"/>
                  </a:solidFill>
                  <a:latin typeface="Arial - 42"/>
                </a:rPr>
                <a:t>8</a:t>
              </a:r>
            </a:p>
            <a:p>
              <a:r>
                <a:rPr lang="en-US" sz="3100" smtClean="0">
                  <a:solidFill>
                    <a:srgbClr val="000000"/>
                  </a:solidFill>
                  <a:latin typeface="Arial - 42"/>
                </a:rPr>
                <a:t>8</a:t>
              </a:r>
            </a:p>
            <a:p>
              <a:r>
                <a:rPr lang="en-US" sz="3100" smtClean="0">
                  <a:solidFill>
                    <a:srgbClr val="000000"/>
                  </a:solidFill>
                  <a:latin typeface="Arial - 42"/>
                </a:rPr>
                <a:t>8</a:t>
              </a:r>
            </a:p>
            <a:p>
              <a:r>
                <a:rPr lang="en-US" sz="3100" smtClean="0">
                  <a:solidFill>
                    <a:srgbClr val="000000"/>
                  </a:solidFill>
                  <a:latin typeface="Arial - 42"/>
                </a:rPr>
                <a:t>8</a:t>
              </a:r>
              <a:endParaRPr lang="en-US" sz="3100">
                <a:solidFill>
                  <a:srgbClr val="000000"/>
                </a:solidFill>
                <a:latin typeface="Arial - 42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1958717" y="6731893"/>
              <a:ext cx="0" cy="471787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31405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900" y="88900"/>
            <a:ext cx="9334500" cy="123110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700" b="1" u="sng" smtClean="0">
                <a:solidFill>
                  <a:srgbClr val="000000"/>
                </a:solidFill>
                <a:latin typeface="Arial - 49"/>
              </a:rPr>
              <a:t>Step 6:</a:t>
            </a:r>
            <a:r>
              <a:rPr lang="en-US" sz="3700" smtClean="0">
                <a:solidFill>
                  <a:srgbClr val="000000"/>
                </a:solidFill>
                <a:latin typeface="Arial - 49"/>
              </a:rPr>
              <a:t> </a:t>
            </a:r>
            <a:r>
              <a:rPr lang="en-US" sz="3700" smtClean="0">
                <a:solidFill>
                  <a:srgbClr val="FF0000"/>
                </a:solidFill>
                <a:latin typeface="Arial - 49"/>
              </a:rPr>
              <a:t>Dot (electron) order is super important.</a:t>
            </a:r>
            <a:endParaRPr lang="en-US" sz="3700">
              <a:solidFill>
                <a:srgbClr val="FF0000"/>
              </a:solidFill>
              <a:latin typeface="Arial - 49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290445" y="2093722"/>
            <a:ext cx="4953014" cy="4908736"/>
            <a:chOff x="2290445" y="2093722"/>
            <a:chExt cx="4953014" cy="4908736"/>
          </a:xfrm>
        </p:grpSpPr>
        <p:sp>
          <p:nvSpPr>
            <p:cNvPr id="3" name="Oval 2"/>
            <p:cNvSpPr/>
            <p:nvPr/>
          </p:nvSpPr>
          <p:spPr>
            <a:xfrm>
              <a:off x="3410496" y="3176806"/>
              <a:ext cx="2729292" cy="2729292"/>
            </a:xfrm>
            <a:prstGeom prst="ellipse">
              <a:avLst/>
            </a:pr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494976" y="2294490"/>
              <a:ext cx="4560333" cy="4560330"/>
            </a:xfrm>
            <a:prstGeom prst="ellipse">
              <a:avLst/>
            </a:pr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4570390" y="3001270"/>
              <a:ext cx="393126" cy="393125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4681066" y="6609336"/>
              <a:ext cx="393124" cy="393122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290445" y="4373664"/>
              <a:ext cx="393124" cy="393125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526118" y="2093722"/>
              <a:ext cx="393124" cy="393123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850335" y="4329392"/>
              <a:ext cx="393124" cy="39312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296950" y="5790329"/>
              <a:ext cx="393124" cy="39312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252677" y="2846324"/>
              <a:ext cx="393124" cy="393124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043048" y="5989546"/>
              <a:ext cx="393124" cy="393125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020913" y="2713511"/>
              <a:ext cx="393124" cy="393124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4658929" y="5635379"/>
              <a:ext cx="393125" cy="393125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597400" y="3390900"/>
            <a:ext cx="381273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1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60900" y="5092700"/>
            <a:ext cx="381273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2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95800" y="1587500"/>
            <a:ext cx="381273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1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99000" y="7086600"/>
            <a:ext cx="381273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2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92300" y="4318000"/>
            <a:ext cx="381273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3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5200" y="4254500"/>
            <a:ext cx="381273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4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65900" y="2489200"/>
            <a:ext cx="381273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5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29400" y="6096000"/>
            <a:ext cx="381273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6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43200" y="6286500"/>
            <a:ext cx="381273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7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54300" y="2324100"/>
            <a:ext cx="381273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8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</p:spTree>
    <p:extLst>
      <p:ext uri="{BB962C8B-B14F-4D97-AF65-F5344CB8AC3E}">
        <p14:creationId xmlns:p14="http://schemas.microsoft.com/office/powerpoint/2010/main" val="1744473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900" y="88900"/>
            <a:ext cx="9486900" cy="123110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700" b="1" u="sng" smtClean="0">
                <a:solidFill>
                  <a:srgbClr val="000000"/>
                </a:solidFill>
                <a:latin typeface="Arial - 49"/>
              </a:rPr>
              <a:t>Step 7:</a:t>
            </a:r>
            <a:r>
              <a:rPr lang="en-US" sz="3700" smtClean="0">
                <a:solidFill>
                  <a:srgbClr val="000000"/>
                </a:solidFill>
                <a:latin typeface="Arial - 49"/>
              </a:rPr>
              <a:t> </a:t>
            </a:r>
            <a:r>
              <a:rPr lang="en-US" sz="3700" smtClean="0">
                <a:solidFill>
                  <a:srgbClr val="FF0000"/>
                </a:solidFill>
                <a:latin typeface="Arial - 49"/>
              </a:rPr>
              <a:t>Try one on your own, then we will go over it as a class. </a:t>
            </a:r>
            <a:endParaRPr lang="en-US" sz="3700">
              <a:solidFill>
                <a:srgbClr val="FF0000"/>
              </a:solidFill>
              <a:latin typeface="Arial - 49"/>
            </a:endParaRPr>
          </a:p>
        </p:txBody>
      </p:sp>
      <p:sp>
        <p:nvSpPr>
          <p:cNvPr id="3" name="Oval 2"/>
          <p:cNvSpPr/>
          <p:nvPr/>
        </p:nvSpPr>
        <p:spPr>
          <a:xfrm>
            <a:off x="3796665" y="3870833"/>
            <a:ext cx="1565910" cy="1565910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271393" y="3364611"/>
            <a:ext cx="2616454" cy="2616454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52243" y="2545588"/>
            <a:ext cx="4235450" cy="4235450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642999" y="1736344"/>
            <a:ext cx="5853938" cy="5853938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480300" y="2578100"/>
            <a:ext cx="1901248" cy="63094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500" smtClean="0">
                <a:solidFill>
                  <a:srgbClr val="000000"/>
                </a:solidFill>
                <a:latin typeface="Arial - 47"/>
              </a:rPr>
              <a:t>Silicon</a:t>
            </a:r>
            <a:endParaRPr lang="en-US" sz="3500">
              <a:solidFill>
                <a:srgbClr val="000000"/>
              </a:solidFill>
              <a:latin typeface="Arial - 47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7615217" y="3195330"/>
            <a:ext cx="765348" cy="54531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4803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0"/>
            <a:ext cx="97155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600" smtClean="0">
                <a:solidFill>
                  <a:srgbClr val="000000"/>
                </a:solidFill>
                <a:latin typeface="Arial - 48"/>
              </a:rPr>
              <a:t>Bohr Diagrams: Let's learn how to make one</a:t>
            </a:r>
            <a:endParaRPr lang="en-US" sz="3600">
              <a:solidFill>
                <a:srgbClr val="000000"/>
              </a:solidFill>
              <a:latin typeface="Arial - 48"/>
            </a:endParaRPr>
          </a:p>
        </p:txBody>
      </p:sp>
      <p:sp>
        <p:nvSpPr>
          <p:cNvPr id="3" name="Oval 2"/>
          <p:cNvSpPr/>
          <p:nvPr/>
        </p:nvSpPr>
        <p:spPr>
          <a:xfrm>
            <a:off x="4838065" y="3451733"/>
            <a:ext cx="1565910" cy="1565910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312793" y="2945511"/>
            <a:ext cx="2616454" cy="2616454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493643" y="2126488"/>
            <a:ext cx="4235450" cy="4235450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684399" y="1317244"/>
            <a:ext cx="5853938" cy="5853938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283200" y="3924300"/>
            <a:ext cx="695771" cy="63094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500" smtClean="0">
                <a:solidFill>
                  <a:srgbClr val="000000"/>
                </a:solidFill>
                <a:latin typeface="Arial - 47"/>
              </a:rPr>
              <a:t>Cl</a:t>
            </a:r>
            <a:endParaRPr lang="en-US" sz="3500">
              <a:solidFill>
                <a:srgbClr val="000000"/>
              </a:solidFill>
              <a:latin typeface="Arial - 47"/>
            </a:endParaRPr>
          </a:p>
        </p:txBody>
      </p:sp>
      <p:sp>
        <p:nvSpPr>
          <p:cNvPr id="8" name="Oval 7"/>
          <p:cNvSpPr/>
          <p:nvPr/>
        </p:nvSpPr>
        <p:spPr>
          <a:xfrm>
            <a:off x="5503545" y="33510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567045" y="54211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195445" y="41384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478145" y="28303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811645" y="41130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395345" y="42019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611745" y="40114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592445" y="62720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452745" y="20175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494145" y="49512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468745" y="32621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627245" y="50655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614545" y="31859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554345" y="48623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017645" y="56243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065645" y="55481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964045" y="26398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957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0"/>
            <a:ext cx="9715500" cy="120032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600" b="1" smtClean="0">
                <a:solidFill>
                  <a:srgbClr val="000000"/>
                </a:solidFill>
                <a:latin typeface="Arial - 48"/>
              </a:rPr>
              <a:t>Bohr Diagrams:</a:t>
            </a:r>
            <a:r>
              <a:rPr lang="en-US" sz="3600" smtClean="0">
                <a:solidFill>
                  <a:srgbClr val="000000"/>
                </a:solidFill>
                <a:latin typeface="Arial - 48"/>
              </a:rPr>
              <a:t> </a:t>
            </a:r>
            <a:r>
              <a:rPr lang="en-US" sz="3600" smtClean="0">
                <a:solidFill>
                  <a:srgbClr val="FF0000"/>
                </a:solidFill>
                <a:latin typeface="Arial - 48"/>
              </a:rPr>
              <a:t>A model that shows the electrons of an atom. </a:t>
            </a:r>
            <a:endParaRPr lang="en-US" sz="3600">
              <a:solidFill>
                <a:srgbClr val="FF0000"/>
              </a:solidFill>
              <a:latin typeface="Arial - 48"/>
            </a:endParaRPr>
          </a:p>
        </p:txBody>
      </p:sp>
      <p:sp>
        <p:nvSpPr>
          <p:cNvPr id="3" name="Oval 2"/>
          <p:cNvSpPr/>
          <p:nvPr/>
        </p:nvSpPr>
        <p:spPr>
          <a:xfrm>
            <a:off x="4012565" y="3794633"/>
            <a:ext cx="1565910" cy="1565910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487293" y="3288411"/>
            <a:ext cx="2616454" cy="2616454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668143" y="2469388"/>
            <a:ext cx="4235450" cy="4235450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858899" y="1660144"/>
            <a:ext cx="5853938" cy="5853938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57700" y="4267200"/>
            <a:ext cx="695771" cy="63094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500" smtClean="0">
                <a:solidFill>
                  <a:srgbClr val="000000"/>
                </a:solidFill>
                <a:latin typeface="Arial - 47"/>
              </a:rPr>
              <a:t>Cl</a:t>
            </a:r>
            <a:endParaRPr lang="en-US" sz="3500">
              <a:solidFill>
                <a:srgbClr val="000000"/>
              </a:solidFill>
              <a:latin typeface="Arial - 47"/>
            </a:endParaRPr>
          </a:p>
        </p:txBody>
      </p:sp>
      <p:sp>
        <p:nvSpPr>
          <p:cNvPr id="8" name="Oval 7"/>
          <p:cNvSpPr/>
          <p:nvPr/>
        </p:nvSpPr>
        <p:spPr>
          <a:xfrm>
            <a:off x="4678045" y="36939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741545" y="57640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69945" y="44813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652645" y="31732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986145" y="44559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569845" y="45448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786245" y="43543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766945" y="66149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627245" y="23604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668645" y="52941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643245" y="36050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801745" y="54084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789045" y="35288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728845" y="52052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192145" y="59672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240145" y="58910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138545" y="2982722"/>
            <a:ext cx="225552" cy="225552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247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900" y="88900"/>
            <a:ext cx="9334500" cy="236988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700" b="1" u="sng" smtClean="0">
                <a:solidFill>
                  <a:srgbClr val="000000"/>
                </a:solidFill>
                <a:latin typeface="Arial - 49"/>
              </a:rPr>
              <a:t>Step 1:</a:t>
            </a:r>
            <a:r>
              <a:rPr lang="en-US" sz="3700" smtClean="0">
                <a:solidFill>
                  <a:srgbClr val="000000"/>
                </a:solidFill>
                <a:latin typeface="Arial - 49"/>
              </a:rPr>
              <a:t> </a:t>
            </a:r>
            <a:r>
              <a:rPr lang="en-US" sz="3700" smtClean="0">
                <a:solidFill>
                  <a:srgbClr val="FF0000"/>
                </a:solidFill>
                <a:latin typeface="Arial - 49"/>
              </a:rPr>
              <a:t>Find the </a:t>
            </a:r>
            <a:r>
              <a:rPr lang="en-US" sz="3700" b="1" smtClean="0">
                <a:solidFill>
                  <a:srgbClr val="FF0000"/>
                </a:solidFill>
                <a:latin typeface="Arial - 49"/>
              </a:rPr>
              <a:t>element</a:t>
            </a:r>
            <a:r>
              <a:rPr lang="en-US" sz="3700" smtClean="0">
                <a:solidFill>
                  <a:srgbClr val="FF0000"/>
                </a:solidFill>
                <a:latin typeface="Arial - 49"/>
              </a:rPr>
              <a:t> on the periodic table.</a:t>
            </a:r>
          </a:p>
          <a:p>
            <a:r>
              <a:rPr lang="en-US" sz="3700" smtClean="0">
                <a:solidFill>
                  <a:srgbClr val="FF0000"/>
                </a:solidFill>
                <a:latin typeface="Arial - 49"/>
              </a:rPr>
              <a:t>S</a:t>
            </a:r>
            <a:r>
              <a:rPr lang="en-US" sz="3700" b="1" u="sng" smtClean="0">
                <a:solidFill>
                  <a:srgbClr val="000000"/>
                </a:solidFill>
                <a:latin typeface="Arial - 49"/>
              </a:rPr>
              <a:t>tep 2:</a:t>
            </a:r>
            <a:r>
              <a:rPr lang="en-US" sz="3700" smtClean="0">
                <a:solidFill>
                  <a:srgbClr val="000000"/>
                </a:solidFill>
                <a:latin typeface="Arial - 49"/>
              </a:rPr>
              <a:t> </a:t>
            </a:r>
            <a:r>
              <a:rPr lang="en-US" sz="3700" smtClean="0">
                <a:solidFill>
                  <a:srgbClr val="FF0000"/>
                </a:solidFill>
                <a:latin typeface="Arial - 49"/>
              </a:rPr>
              <a:t>Determine the </a:t>
            </a:r>
            <a:r>
              <a:rPr lang="en-US" sz="3700" b="1" smtClean="0">
                <a:solidFill>
                  <a:srgbClr val="FF0000"/>
                </a:solidFill>
                <a:latin typeface="Arial - 49"/>
              </a:rPr>
              <a:t>Atomic Number</a:t>
            </a:r>
            <a:r>
              <a:rPr lang="en-US" sz="3700" smtClean="0">
                <a:solidFill>
                  <a:srgbClr val="FF0000"/>
                </a:solidFill>
                <a:latin typeface="Arial - 49"/>
              </a:rPr>
              <a:t> and </a:t>
            </a:r>
            <a:r>
              <a:rPr lang="en-US" sz="3700" b="1" smtClean="0">
                <a:solidFill>
                  <a:srgbClr val="FF0000"/>
                </a:solidFill>
                <a:latin typeface="Arial - 49"/>
              </a:rPr>
              <a:t>Atomic Mass.</a:t>
            </a:r>
            <a:endParaRPr lang="en-US" sz="3700" b="1">
              <a:solidFill>
                <a:srgbClr val="FF0000"/>
              </a:solidFill>
              <a:latin typeface="Arial - 49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990600" y="3860800"/>
            <a:ext cx="7573977" cy="3877957"/>
            <a:chOff x="990600" y="3860800"/>
            <a:chExt cx="7573977" cy="3877957"/>
          </a:xfrm>
        </p:grpSpPr>
        <p:sp>
          <p:nvSpPr>
            <p:cNvPr id="3" name="Freeform 2"/>
            <p:cNvSpPr/>
            <p:nvPr/>
          </p:nvSpPr>
          <p:spPr>
            <a:xfrm>
              <a:off x="990600" y="3902941"/>
              <a:ext cx="3835825" cy="3835816"/>
            </a:xfrm>
            <a:custGeom>
              <a:avLst/>
              <a:gdLst/>
              <a:ahLst/>
              <a:cxnLst/>
              <a:rect l="0" t="0" r="0" b="0"/>
              <a:pathLst>
                <a:path w="3835825" h="3835816">
                  <a:moveTo>
                    <a:pt x="0" y="0"/>
                  </a:moveTo>
                  <a:lnTo>
                    <a:pt x="3835824" y="0"/>
                  </a:lnTo>
                  <a:lnTo>
                    <a:pt x="3835824" y="3835815"/>
                  </a:lnTo>
                  <a:lnTo>
                    <a:pt x="0" y="3835815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762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581276" y="3860800"/>
              <a:ext cx="514741" cy="723275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4100" smtClean="0">
                  <a:solidFill>
                    <a:srgbClr val="000000"/>
                  </a:solidFill>
                  <a:latin typeface="Arial - 54"/>
                </a:rPr>
                <a:t>6</a:t>
              </a:r>
              <a:endParaRPr lang="en-US" sz="4100">
                <a:solidFill>
                  <a:srgbClr val="000000"/>
                </a:solidFill>
                <a:latin typeface="Arial - 54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436535" y="4739581"/>
              <a:ext cx="860420" cy="1000274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5900" smtClean="0">
                  <a:solidFill>
                    <a:srgbClr val="000000"/>
                  </a:solidFill>
                  <a:latin typeface="Arial - 79"/>
                </a:rPr>
                <a:t>C</a:t>
              </a:r>
              <a:endParaRPr lang="en-US" sz="5900">
                <a:solidFill>
                  <a:srgbClr val="000000"/>
                </a:solidFill>
                <a:latin typeface="Arial - 79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95904" y="5856149"/>
              <a:ext cx="3421077" cy="78483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4500" smtClean="0">
                  <a:solidFill>
                    <a:srgbClr val="000000"/>
                  </a:solidFill>
                  <a:latin typeface="Arial - 60"/>
                </a:rPr>
                <a:t>CARBON</a:t>
              </a:r>
              <a:endParaRPr lang="en-US" sz="4500">
                <a:solidFill>
                  <a:srgbClr val="000000"/>
                </a:solidFill>
                <a:latin typeface="Arial - 6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126377" y="6827977"/>
              <a:ext cx="1548487" cy="52322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800" smtClean="0">
                  <a:solidFill>
                    <a:srgbClr val="000000"/>
                  </a:solidFill>
                  <a:latin typeface="Arial - 37"/>
                </a:rPr>
                <a:t>12.011</a:t>
              </a:r>
              <a:endParaRPr lang="en-US" sz="2800">
                <a:solidFill>
                  <a:srgbClr val="000000"/>
                </a:solidFill>
                <a:latin typeface="Arial - 37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 flipH="1">
              <a:off x="3120765" y="4263282"/>
              <a:ext cx="2242235" cy="0"/>
            </a:xfrm>
            <a:prstGeom prst="line">
              <a:avLst/>
            </a:prstGeom>
            <a:ln w="762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3280806" y="5264265"/>
              <a:ext cx="2154256" cy="0"/>
            </a:xfrm>
            <a:prstGeom prst="line">
              <a:avLst/>
            </a:prstGeom>
            <a:ln w="762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4658219" y="6193290"/>
              <a:ext cx="1113157" cy="39907"/>
            </a:xfrm>
            <a:prstGeom prst="line">
              <a:avLst/>
            </a:prstGeom>
            <a:ln w="762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3633249" y="6994014"/>
              <a:ext cx="2138125" cy="88085"/>
            </a:xfrm>
            <a:prstGeom prst="line">
              <a:avLst/>
            </a:prstGeom>
            <a:ln w="762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5517438" y="4015879"/>
              <a:ext cx="2764069" cy="430887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200" smtClean="0">
                  <a:solidFill>
                    <a:srgbClr val="000000"/>
                  </a:solidFill>
                  <a:latin typeface="Arial - 30"/>
                </a:rPr>
                <a:t>Atomic Number</a:t>
              </a:r>
              <a:endParaRPr lang="en-US" sz="2200">
                <a:solidFill>
                  <a:srgbClr val="000000"/>
                </a:solidFill>
                <a:latin typeface="Arial - 3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548454" y="4998046"/>
              <a:ext cx="2679046" cy="430887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200" smtClean="0">
                  <a:solidFill>
                    <a:srgbClr val="000000"/>
                  </a:solidFill>
                  <a:latin typeface="Arial - 30"/>
                </a:rPr>
                <a:t>Atomic Symbol</a:t>
              </a:r>
              <a:endParaRPr lang="en-US" sz="2200">
                <a:solidFill>
                  <a:srgbClr val="000000"/>
                </a:solidFill>
                <a:latin typeface="Arial - 3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879290" y="5938857"/>
              <a:ext cx="1147855" cy="430887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200" smtClean="0">
                  <a:solidFill>
                    <a:srgbClr val="000000"/>
                  </a:solidFill>
                  <a:latin typeface="Arial - 30"/>
                </a:rPr>
                <a:t>Name</a:t>
              </a:r>
              <a:endParaRPr lang="en-US" sz="2200">
                <a:solidFill>
                  <a:srgbClr val="000000"/>
                </a:solidFill>
                <a:latin typeface="Arial - 3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889629" y="6724591"/>
              <a:ext cx="2674948" cy="477054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500" smtClean="0">
                  <a:solidFill>
                    <a:srgbClr val="000000"/>
                  </a:solidFill>
                  <a:latin typeface="Arial - 34"/>
                </a:rPr>
                <a:t>Atomic Mass</a:t>
              </a:r>
              <a:endParaRPr lang="en-US" sz="2500">
                <a:solidFill>
                  <a:srgbClr val="000000"/>
                </a:solidFill>
                <a:latin typeface="Arial - 34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365204" y="7179489"/>
              <a:ext cx="1566063" cy="430887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200" smtClean="0">
                  <a:solidFill>
                    <a:srgbClr val="000000"/>
                  </a:solidFill>
                  <a:latin typeface="Arial - 30"/>
                </a:rPr>
                <a:t>(Weight)</a:t>
              </a:r>
              <a:endParaRPr lang="en-US" sz="2200">
                <a:solidFill>
                  <a:srgbClr val="000000"/>
                </a:solidFill>
                <a:latin typeface="Arial - 30"/>
              </a:endParaRPr>
            </a:p>
          </p:txBody>
        </p:sp>
      </p:grpSp>
      <p:cxnSp>
        <p:nvCxnSpPr>
          <p:cNvPr id="18" name="Straight Connector 17"/>
          <p:cNvCxnSpPr/>
          <p:nvPr/>
        </p:nvCxnSpPr>
        <p:spPr>
          <a:xfrm>
            <a:off x="1406328" y="3530169"/>
            <a:ext cx="1081054" cy="707948"/>
          </a:xfrm>
          <a:prstGeom prst="line">
            <a:avLst/>
          </a:prstGeom>
          <a:ln w="38100" cap="flat" cmpd="sng" algn="ctr">
            <a:solidFill>
              <a:srgbClr val="0000FF"/>
            </a:solidFill>
            <a:prstDash val="solid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571902" y="3118795"/>
            <a:ext cx="803616" cy="3003992"/>
          </a:xfrm>
          <a:prstGeom prst="line">
            <a:avLst/>
          </a:prstGeom>
          <a:ln w="38100" cap="flat" cmpd="sng" algn="ctr">
            <a:solidFill>
              <a:srgbClr val="0000FF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8562336" y="6103653"/>
            <a:ext cx="803615" cy="870584"/>
          </a:xfrm>
          <a:prstGeom prst="line">
            <a:avLst/>
          </a:prstGeom>
          <a:ln w="38100" cap="flat" cmpd="sng" algn="ctr">
            <a:solidFill>
              <a:srgbClr val="0000FF"/>
            </a:solidFill>
            <a:prstDash val="solid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836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900" y="88900"/>
            <a:ext cx="9866770" cy="138499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200" b="1" u="sng" smtClean="0">
                <a:solidFill>
                  <a:srgbClr val="000000"/>
                </a:solidFill>
                <a:latin typeface="Arial - 56"/>
              </a:rPr>
              <a:t>Step 3:</a:t>
            </a:r>
            <a:r>
              <a:rPr lang="en-US" sz="4200" smtClean="0">
                <a:solidFill>
                  <a:srgbClr val="000000"/>
                </a:solidFill>
                <a:latin typeface="Arial - 56"/>
              </a:rPr>
              <a:t> </a:t>
            </a:r>
            <a:r>
              <a:rPr lang="en-US" sz="4200" smtClean="0">
                <a:solidFill>
                  <a:srgbClr val="FF0000"/>
                </a:solidFill>
                <a:latin typeface="Arial - 56"/>
              </a:rPr>
              <a:t>Determine the number of neutrons in the element. </a:t>
            </a:r>
            <a:endParaRPr lang="en-US" sz="4200">
              <a:solidFill>
                <a:srgbClr val="FF0000"/>
              </a:solidFill>
              <a:latin typeface="Arial - 5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2552700"/>
            <a:ext cx="7035809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200" smtClean="0">
                <a:solidFill>
                  <a:srgbClr val="000000"/>
                </a:solidFill>
                <a:latin typeface="Arial - 70"/>
              </a:rPr>
              <a:t>Example: Carbon</a:t>
            </a:r>
            <a:endParaRPr lang="en-US" sz="5200">
              <a:solidFill>
                <a:srgbClr val="000000"/>
              </a:solidFill>
              <a:latin typeface="Arial - 70"/>
            </a:endParaRPr>
          </a:p>
        </p:txBody>
      </p:sp>
    </p:spTree>
    <p:extLst>
      <p:ext uri="{BB962C8B-B14F-4D97-AF65-F5344CB8AC3E}">
        <p14:creationId xmlns:p14="http://schemas.microsoft.com/office/powerpoint/2010/main" val="7711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900" y="88900"/>
            <a:ext cx="9334500" cy="123110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700" b="1" u="sng" smtClean="0">
                <a:solidFill>
                  <a:srgbClr val="000000"/>
                </a:solidFill>
                <a:latin typeface="Arial - 49"/>
              </a:rPr>
              <a:t>Step 3:</a:t>
            </a:r>
            <a:r>
              <a:rPr lang="en-US" sz="3700" smtClean="0">
                <a:solidFill>
                  <a:srgbClr val="000000"/>
                </a:solidFill>
                <a:latin typeface="Arial - 49"/>
              </a:rPr>
              <a:t> </a:t>
            </a:r>
            <a:r>
              <a:rPr lang="en-US" sz="3700" smtClean="0">
                <a:solidFill>
                  <a:srgbClr val="FF0000"/>
                </a:solidFill>
                <a:latin typeface="Arial - 49"/>
              </a:rPr>
              <a:t>Determine the number of neutrons in the element. </a:t>
            </a:r>
            <a:endParaRPr lang="en-US" sz="3700">
              <a:solidFill>
                <a:srgbClr val="FF0000"/>
              </a:solidFill>
              <a:latin typeface="Arial - 4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2552700"/>
            <a:ext cx="7035809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200" smtClean="0">
                <a:solidFill>
                  <a:srgbClr val="000000"/>
                </a:solidFill>
                <a:latin typeface="Arial - 70"/>
              </a:rPr>
              <a:t>Example: Carbon</a:t>
            </a:r>
            <a:endParaRPr lang="en-US" sz="5200">
              <a:solidFill>
                <a:srgbClr val="000000"/>
              </a:solidFill>
              <a:latin typeface="Arial - 7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7000" y="4152900"/>
            <a:ext cx="9555099" cy="113877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6800" smtClean="0">
                <a:solidFill>
                  <a:srgbClr val="000000"/>
                </a:solidFill>
                <a:latin typeface="Arial - 91"/>
              </a:rPr>
              <a:t>Atomic Number: 6</a:t>
            </a:r>
            <a:endParaRPr lang="en-US" sz="6800">
              <a:solidFill>
                <a:srgbClr val="000000"/>
              </a:solidFill>
              <a:latin typeface="Arial - 91"/>
            </a:endParaRPr>
          </a:p>
        </p:txBody>
      </p:sp>
    </p:spTree>
    <p:extLst>
      <p:ext uri="{BB962C8B-B14F-4D97-AF65-F5344CB8AC3E}">
        <p14:creationId xmlns:p14="http://schemas.microsoft.com/office/powerpoint/2010/main" val="3603721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900" y="88900"/>
            <a:ext cx="9334500" cy="123110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700" b="1" u="sng" smtClean="0">
                <a:solidFill>
                  <a:srgbClr val="000000"/>
                </a:solidFill>
                <a:latin typeface="Arial - 49"/>
              </a:rPr>
              <a:t>Step 3:</a:t>
            </a:r>
            <a:r>
              <a:rPr lang="en-US" sz="3700" smtClean="0">
                <a:solidFill>
                  <a:srgbClr val="000000"/>
                </a:solidFill>
                <a:latin typeface="Arial - 49"/>
              </a:rPr>
              <a:t> </a:t>
            </a:r>
            <a:r>
              <a:rPr lang="en-US" sz="3700" smtClean="0">
                <a:solidFill>
                  <a:srgbClr val="FF0000"/>
                </a:solidFill>
                <a:latin typeface="Arial - 49"/>
              </a:rPr>
              <a:t>Determine the number of neutrons in the element. </a:t>
            </a:r>
            <a:endParaRPr lang="en-US" sz="3700">
              <a:solidFill>
                <a:srgbClr val="FF0000"/>
              </a:solidFill>
              <a:latin typeface="Arial - 4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2552700"/>
            <a:ext cx="7035809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200" smtClean="0">
                <a:solidFill>
                  <a:srgbClr val="000000"/>
                </a:solidFill>
                <a:latin typeface="Arial - 70"/>
              </a:rPr>
              <a:t>Example: Carbon</a:t>
            </a:r>
            <a:endParaRPr lang="en-US" sz="5200">
              <a:solidFill>
                <a:srgbClr val="000000"/>
              </a:solidFill>
              <a:latin typeface="Arial - 7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2100" y="4000500"/>
            <a:ext cx="9555099" cy="113877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6800" smtClean="0">
                <a:solidFill>
                  <a:srgbClr val="000000"/>
                </a:solidFill>
                <a:latin typeface="Arial - 91"/>
              </a:rPr>
              <a:t>Atomic Number: 6</a:t>
            </a:r>
            <a:endParaRPr lang="en-US" sz="6800">
              <a:solidFill>
                <a:srgbClr val="000000"/>
              </a:solidFill>
              <a:latin typeface="Arial - 91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5422900"/>
            <a:ext cx="9786648" cy="107721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6400" smtClean="0">
                <a:solidFill>
                  <a:srgbClr val="000000"/>
                </a:solidFill>
                <a:latin typeface="Arial - 86"/>
              </a:rPr>
              <a:t>Atomic Mass: 12.01</a:t>
            </a:r>
            <a:endParaRPr lang="en-US" sz="6400">
              <a:solidFill>
                <a:srgbClr val="000000"/>
              </a:solidFill>
              <a:latin typeface="Arial - 86"/>
            </a:endParaRPr>
          </a:p>
        </p:txBody>
      </p:sp>
    </p:spTree>
    <p:extLst>
      <p:ext uri="{BB962C8B-B14F-4D97-AF65-F5344CB8AC3E}">
        <p14:creationId xmlns:p14="http://schemas.microsoft.com/office/powerpoint/2010/main" val="4105833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900" y="88900"/>
            <a:ext cx="9334500" cy="123110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700" b="1" u="sng" smtClean="0">
                <a:solidFill>
                  <a:srgbClr val="000000"/>
                </a:solidFill>
                <a:latin typeface="Arial - 49"/>
              </a:rPr>
              <a:t>Step 3:</a:t>
            </a:r>
            <a:r>
              <a:rPr lang="en-US" sz="3700" smtClean="0">
                <a:solidFill>
                  <a:srgbClr val="000000"/>
                </a:solidFill>
                <a:latin typeface="Arial - 49"/>
              </a:rPr>
              <a:t> </a:t>
            </a:r>
            <a:r>
              <a:rPr lang="en-US" sz="3700" smtClean="0">
                <a:solidFill>
                  <a:srgbClr val="FF0000"/>
                </a:solidFill>
                <a:latin typeface="Arial - 49"/>
              </a:rPr>
              <a:t>Determine the number of neutrons in the element. </a:t>
            </a:r>
            <a:endParaRPr lang="en-US" sz="3700">
              <a:solidFill>
                <a:srgbClr val="FF0000"/>
              </a:solidFill>
              <a:latin typeface="Arial - 4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0800" y="1549400"/>
            <a:ext cx="3998192" cy="53860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900" smtClean="0">
                <a:solidFill>
                  <a:srgbClr val="000000"/>
                </a:solidFill>
                <a:latin typeface="Arial - 39"/>
              </a:rPr>
              <a:t>Example: Carbon</a:t>
            </a:r>
            <a:endParaRPr lang="en-US" sz="2900">
              <a:solidFill>
                <a:srgbClr val="000000"/>
              </a:solidFill>
              <a:latin typeface="Arial - 3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006600"/>
            <a:ext cx="9555099" cy="113877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6800" smtClean="0">
                <a:solidFill>
                  <a:srgbClr val="000000"/>
                </a:solidFill>
                <a:latin typeface="Arial - 91"/>
              </a:rPr>
              <a:t>Atomic Number: 6</a:t>
            </a:r>
            <a:endParaRPr lang="en-US" sz="6800">
              <a:solidFill>
                <a:srgbClr val="000000"/>
              </a:solidFill>
              <a:latin typeface="Arial - 91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3200" y="3175000"/>
            <a:ext cx="9786620" cy="107721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6400" smtClean="0">
                <a:solidFill>
                  <a:srgbClr val="000000"/>
                </a:solidFill>
                <a:latin typeface="Arial - 86"/>
              </a:rPr>
              <a:t>Atomic Mass: 12.01</a:t>
            </a:r>
            <a:endParaRPr lang="en-US" sz="6400">
              <a:solidFill>
                <a:srgbClr val="000000"/>
              </a:solidFill>
              <a:latin typeface="Arial - 86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300" y="4737100"/>
            <a:ext cx="5588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Round the Atomic Mass to the nearest whole number. 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874049" y="4391187"/>
            <a:ext cx="2353446" cy="861016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917700" y="6223000"/>
            <a:ext cx="68707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200" smtClean="0">
                <a:solidFill>
                  <a:srgbClr val="000000"/>
                </a:solidFill>
                <a:latin typeface="Arial - 70"/>
              </a:rPr>
              <a:t>Atomic Mass: 12</a:t>
            </a:r>
            <a:endParaRPr lang="en-US" sz="5200">
              <a:solidFill>
                <a:srgbClr val="000000"/>
              </a:solidFill>
              <a:latin typeface="Arial - 7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845349" y="5548776"/>
            <a:ext cx="1722033" cy="755781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1086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9500" y="736600"/>
            <a:ext cx="7688565" cy="7848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500" smtClean="0">
                <a:solidFill>
                  <a:srgbClr val="000000"/>
                </a:solidFill>
                <a:latin typeface="Arial - 60"/>
              </a:rPr>
              <a:t>Number of Neutrons = </a:t>
            </a:r>
            <a:endParaRPr lang="en-US" sz="4500">
              <a:solidFill>
                <a:srgbClr val="000000"/>
              </a:solidFill>
              <a:latin typeface="Arial - 6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3200" y="1828800"/>
            <a:ext cx="9808549" cy="5539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000" smtClean="0">
                <a:solidFill>
                  <a:srgbClr val="000000"/>
                </a:solidFill>
                <a:latin typeface="Arial - 40"/>
              </a:rPr>
              <a:t>Atomic Mass (Rounded) - Atomic Number</a:t>
            </a:r>
            <a:endParaRPr lang="en-US" sz="3000">
              <a:solidFill>
                <a:srgbClr val="000000"/>
              </a:solidFill>
              <a:latin typeface="Arial - 4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2600" y="3670300"/>
            <a:ext cx="2486755" cy="69249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900" smtClean="0">
                <a:solidFill>
                  <a:srgbClr val="000000"/>
                </a:solidFill>
                <a:latin typeface="Arial - 52"/>
              </a:rPr>
              <a:t>Carbon:</a:t>
            </a:r>
            <a:endParaRPr lang="en-US" sz="3900">
              <a:solidFill>
                <a:srgbClr val="000000"/>
              </a:solidFill>
              <a:latin typeface="Arial - 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1700" y="4597400"/>
            <a:ext cx="79121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200" smtClean="0">
                <a:solidFill>
                  <a:srgbClr val="000000"/>
                </a:solidFill>
                <a:latin typeface="Arial - 69"/>
              </a:rPr>
              <a:t>12 - 6 = 6 Neutrons</a:t>
            </a:r>
            <a:endParaRPr lang="en-US" sz="5200">
              <a:solidFill>
                <a:srgbClr val="000000"/>
              </a:solidFill>
              <a:latin typeface="Arial - 69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33936" y="420942"/>
            <a:ext cx="9872995" cy="2324746"/>
          </a:xfrm>
          <a:custGeom>
            <a:avLst/>
            <a:gdLst/>
            <a:ahLst/>
            <a:cxnLst/>
            <a:rect l="0" t="0" r="0" b="0"/>
            <a:pathLst>
              <a:path w="9872995" h="2324746">
                <a:moveTo>
                  <a:pt x="0" y="0"/>
                </a:moveTo>
                <a:lnTo>
                  <a:pt x="9872994" y="0"/>
                </a:lnTo>
                <a:lnTo>
                  <a:pt x="9872994" y="2324745"/>
                </a:lnTo>
                <a:lnTo>
                  <a:pt x="0" y="2324745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451600" y="3035300"/>
            <a:ext cx="3405312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Super Important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 flipV="1">
            <a:off x="6849868" y="2783955"/>
            <a:ext cx="181770" cy="229604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9069379" y="2822222"/>
            <a:ext cx="0" cy="258305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8055292" y="2822222"/>
            <a:ext cx="66968" cy="143503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5699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266</Words>
  <Application>Microsoft Office PowerPoint</Application>
  <PresentationFormat>Custom</PresentationFormat>
  <Paragraphs>61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38" baseType="lpstr">
      <vt:lpstr>Arial</vt:lpstr>
      <vt:lpstr>Arial - 40</vt:lpstr>
      <vt:lpstr>Arial - 39</vt:lpstr>
      <vt:lpstr>Arial - 47</vt:lpstr>
      <vt:lpstr>Arial - 91</vt:lpstr>
      <vt:lpstr>Arial - 69</vt:lpstr>
      <vt:lpstr>Arial - 60</vt:lpstr>
      <vt:lpstr>Arial - 52</vt:lpstr>
      <vt:lpstr>Arial - 54</vt:lpstr>
      <vt:lpstr>Arial - 48</vt:lpstr>
      <vt:lpstr>Arial - 42</vt:lpstr>
      <vt:lpstr>Arial - 70</vt:lpstr>
      <vt:lpstr>Arial - 30</vt:lpstr>
      <vt:lpstr>Arial - 43</vt:lpstr>
      <vt:lpstr>Calibri</vt:lpstr>
      <vt:lpstr>Arial - 76</vt:lpstr>
      <vt:lpstr>Arial - 86</vt:lpstr>
      <vt:lpstr>Arial - 36</vt:lpstr>
      <vt:lpstr>Arial - 56</vt:lpstr>
      <vt:lpstr>Arial - 34</vt:lpstr>
      <vt:lpstr>Arial - 41</vt:lpstr>
      <vt:lpstr>Arial - 37</vt:lpstr>
      <vt:lpstr>Arial - 79</vt:lpstr>
      <vt:lpstr>Arial - 49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%username%</dc:creator>
  <cp:lastModifiedBy>%username%</cp:lastModifiedBy>
  <cp:revision>1</cp:revision>
  <dcterms:created xsi:type="dcterms:W3CDTF">2015-11-04T15:52:34Z</dcterms:created>
  <dcterms:modified xsi:type="dcterms:W3CDTF">2015-11-04T15:52:39Z</dcterms:modified>
</cp:coreProperties>
</file>