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86360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82759"/>
            <a:ext cx="8636000" cy="18511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93733"/>
            <a:ext cx="7112000" cy="22069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3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45842"/>
            <a:ext cx="2286000" cy="7368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45842"/>
            <a:ext cx="6688667" cy="7368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2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549431"/>
            <a:ext cx="8636000" cy="1715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660306"/>
            <a:ext cx="8636000" cy="18891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3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15068"/>
            <a:ext cx="4487333" cy="5699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15068"/>
            <a:ext cx="4487333" cy="5699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33105"/>
            <a:ext cx="4489098" cy="805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738731"/>
            <a:ext cx="4489098" cy="4975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33105"/>
            <a:ext cx="4490861" cy="8056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738731"/>
            <a:ext cx="4490861" cy="497569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3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43841"/>
            <a:ext cx="3342570" cy="14633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43843"/>
            <a:ext cx="5679722" cy="73705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07165"/>
            <a:ext cx="3342570" cy="59072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6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045200"/>
            <a:ext cx="6096000" cy="7136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71643"/>
            <a:ext cx="6096000" cy="5181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758870"/>
            <a:ext cx="6096000" cy="10135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1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45841"/>
            <a:ext cx="9144000" cy="143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15068"/>
            <a:ext cx="9144000" cy="5699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004295"/>
            <a:ext cx="2370667" cy="45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9B6E2-2A95-491C-92FD-BBEE63E86D0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004295"/>
            <a:ext cx="3217333" cy="45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004295"/>
            <a:ext cx="2370667" cy="459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1E06-2BCC-4737-BC00-F2FA89A41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38100"/>
            <a:ext cx="7595543" cy="7540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300" smtClean="0">
                <a:solidFill>
                  <a:srgbClr val="FFFF00"/>
                </a:solidFill>
                <a:latin typeface="Arial - 57"/>
              </a:rPr>
              <a:t>The Elements! Finally!!</a:t>
            </a:r>
            <a:endParaRPr lang="en-US" sz="4300">
              <a:solidFill>
                <a:srgbClr val="FFFF00"/>
              </a:solidFill>
              <a:latin typeface="Arial - 57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371600"/>
            <a:ext cx="9727479" cy="6895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175000" y="609600"/>
            <a:ext cx="3623359" cy="75405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300" smtClean="0">
                <a:solidFill>
                  <a:srgbClr val="FFFF00"/>
                </a:solidFill>
                <a:latin typeface="Arial - 57"/>
              </a:rPr>
              <a:t>Yaaasssss</a:t>
            </a:r>
            <a:endParaRPr lang="en-US" sz="4300">
              <a:solidFill>
                <a:srgbClr val="FFFF00"/>
              </a:solidFill>
              <a:latin typeface="Arial - 57"/>
            </a:endParaRPr>
          </a:p>
        </p:txBody>
      </p:sp>
    </p:spTree>
    <p:extLst>
      <p:ext uri="{BB962C8B-B14F-4D97-AF65-F5344CB8AC3E}">
        <p14:creationId xmlns:p14="http://schemas.microsoft.com/office/powerpoint/2010/main" val="256749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01600"/>
            <a:ext cx="9537120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700" smtClean="0">
                <a:solidFill>
                  <a:srgbClr val="000000"/>
                </a:solidFill>
                <a:latin typeface="Arial - 76"/>
              </a:rPr>
              <a:t>What is an </a:t>
            </a:r>
            <a:r>
              <a:rPr lang="en-US" sz="5700" b="1" smtClean="0">
                <a:solidFill>
                  <a:srgbClr val="000000"/>
                </a:solidFill>
                <a:latin typeface="Arial - 76"/>
              </a:rPr>
              <a:t>Element</a:t>
            </a:r>
            <a:r>
              <a:rPr lang="en-US" sz="5700" smtClean="0">
                <a:solidFill>
                  <a:srgbClr val="000000"/>
                </a:solidFill>
                <a:latin typeface="Arial - 76"/>
              </a:rPr>
              <a:t>?</a:t>
            </a:r>
            <a:endParaRPr lang="en-US" sz="5700">
              <a:solidFill>
                <a:srgbClr val="000000"/>
              </a:solidFill>
              <a:latin typeface="Arial - 7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816100"/>
            <a:ext cx="9212749" cy="4029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3149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" y="101600"/>
            <a:ext cx="9537065" cy="96949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700" smtClean="0">
                <a:solidFill>
                  <a:srgbClr val="000000"/>
                </a:solidFill>
                <a:latin typeface="Arial - 76"/>
              </a:rPr>
              <a:t>What is an </a:t>
            </a:r>
            <a:r>
              <a:rPr lang="en-US" sz="5700" b="1" smtClean="0">
                <a:solidFill>
                  <a:srgbClr val="000000"/>
                </a:solidFill>
                <a:latin typeface="Arial - 76"/>
              </a:rPr>
              <a:t>Element</a:t>
            </a:r>
            <a:r>
              <a:rPr lang="en-US" sz="5700" smtClean="0">
                <a:solidFill>
                  <a:srgbClr val="000000"/>
                </a:solidFill>
                <a:latin typeface="Arial - 76"/>
              </a:rPr>
              <a:t>?</a:t>
            </a:r>
            <a:endParaRPr lang="en-US" sz="5700">
              <a:solidFill>
                <a:srgbClr val="000000"/>
              </a:solidFill>
              <a:latin typeface="Arial - 76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55700"/>
            <a:ext cx="9961416" cy="7027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078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700" y="50800"/>
            <a:ext cx="9712816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5600" b="1" smtClean="0">
                <a:solidFill>
                  <a:srgbClr val="000000"/>
                </a:solidFill>
                <a:latin typeface="Arial - 75"/>
              </a:rPr>
              <a:t>Atom:</a:t>
            </a:r>
            <a:r>
              <a:rPr lang="en-US" sz="5600" smtClean="0">
                <a:solidFill>
                  <a:srgbClr val="000000"/>
                </a:solidFill>
                <a:latin typeface="Arial - 75"/>
              </a:rPr>
              <a:t>  </a:t>
            </a:r>
            <a:r>
              <a:rPr lang="en-US" sz="5600" smtClean="0">
                <a:solidFill>
                  <a:srgbClr val="FF0000"/>
                </a:solidFill>
                <a:latin typeface="Arial - 75"/>
              </a:rPr>
              <a:t>The basic unit of a chemical element.</a:t>
            </a:r>
            <a:endParaRPr lang="en-US" sz="5600">
              <a:solidFill>
                <a:srgbClr val="FF0000"/>
              </a:solidFill>
              <a:latin typeface="Arial - 75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374900"/>
            <a:ext cx="9758216" cy="5668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6779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65100"/>
            <a:ext cx="9847774" cy="12618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800" b="1" smtClean="0">
                <a:solidFill>
                  <a:srgbClr val="000000"/>
                </a:solidFill>
                <a:latin typeface="Arial - 51"/>
              </a:rPr>
              <a:t>Atomic mass:</a:t>
            </a:r>
            <a:r>
              <a:rPr lang="en-US" sz="3800" smtClean="0">
                <a:solidFill>
                  <a:srgbClr val="000000"/>
                </a:solidFill>
                <a:latin typeface="Arial - 51"/>
              </a:rPr>
              <a:t>  </a:t>
            </a:r>
            <a:r>
              <a:rPr lang="en-US" sz="3800" smtClean="0">
                <a:solidFill>
                  <a:srgbClr val="FF0000"/>
                </a:solidFill>
                <a:latin typeface="Arial - 51"/>
              </a:rPr>
              <a:t>The number of protons AND neutrons in an atom</a:t>
            </a:r>
            <a:endParaRPr lang="en-US" sz="3800">
              <a:solidFill>
                <a:srgbClr val="FF0000"/>
              </a:solidFill>
              <a:latin typeface="Arial - 51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778000"/>
            <a:ext cx="9758216" cy="6418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59461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65100"/>
            <a:ext cx="9847834" cy="12618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800" b="1" smtClean="0">
                <a:solidFill>
                  <a:srgbClr val="000000"/>
                </a:solidFill>
                <a:latin typeface="Arial - 51"/>
              </a:rPr>
              <a:t>Element:</a:t>
            </a:r>
            <a:r>
              <a:rPr lang="en-US" sz="3800" smtClean="0">
                <a:solidFill>
                  <a:srgbClr val="000000"/>
                </a:solidFill>
                <a:latin typeface="Arial - 51"/>
              </a:rPr>
              <a:t>  </a:t>
            </a:r>
            <a:r>
              <a:rPr lang="en-US" sz="3800" smtClean="0">
                <a:solidFill>
                  <a:srgbClr val="FF0000"/>
                </a:solidFill>
                <a:latin typeface="Arial - 51"/>
              </a:rPr>
              <a:t>A tiny piece of matter that cannot be made smaller.</a:t>
            </a:r>
            <a:endParaRPr lang="en-US" sz="3800">
              <a:solidFill>
                <a:srgbClr val="FF0000"/>
              </a:solidFill>
              <a:latin typeface="Arial - 51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803400"/>
            <a:ext cx="9847116" cy="6240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23976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" y="203200"/>
            <a:ext cx="9847834" cy="180049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700" b="1" smtClean="0">
                <a:solidFill>
                  <a:srgbClr val="000000"/>
                </a:solidFill>
                <a:latin typeface="Arial - 50"/>
              </a:rPr>
              <a:t>Metal:</a:t>
            </a:r>
            <a:r>
              <a:rPr lang="en-US" sz="3700" smtClean="0">
                <a:solidFill>
                  <a:srgbClr val="000000"/>
                </a:solidFill>
                <a:latin typeface="Arial - 50"/>
              </a:rPr>
              <a:t>  </a:t>
            </a:r>
            <a:r>
              <a:rPr lang="en-US" sz="3700" smtClean="0">
                <a:solidFill>
                  <a:srgbClr val="FF0000"/>
                </a:solidFill>
                <a:latin typeface="Arial - 50"/>
              </a:rPr>
              <a:t>A solid material that is typically hard, shiny, </a:t>
            </a:r>
            <a:r>
              <a:rPr lang="en-US" sz="3700" u="sng" smtClean="0">
                <a:solidFill>
                  <a:srgbClr val="FF0000"/>
                </a:solidFill>
                <a:latin typeface="Arial - 50"/>
              </a:rPr>
              <a:t>malleable</a:t>
            </a:r>
            <a:r>
              <a:rPr lang="en-US" sz="3700" smtClean="0">
                <a:solidFill>
                  <a:srgbClr val="FF0000"/>
                </a:solidFill>
                <a:latin typeface="Arial - 50"/>
              </a:rPr>
              <a:t>, </a:t>
            </a:r>
            <a:r>
              <a:rPr lang="en-US" sz="3700" u="sng" smtClean="0">
                <a:solidFill>
                  <a:srgbClr val="FF0000"/>
                </a:solidFill>
                <a:latin typeface="Arial - 50"/>
              </a:rPr>
              <a:t>fusible</a:t>
            </a:r>
            <a:r>
              <a:rPr lang="en-US" sz="3700" smtClean="0">
                <a:solidFill>
                  <a:srgbClr val="FF0000"/>
                </a:solidFill>
                <a:latin typeface="Arial - 50"/>
              </a:rPr>
              <a:t>, and </a:t>
            </a:r>
            <a:r>
              <a:rPr lang="en-US" sz="3700" u="sng" smtClean="0">
                <a:solidFill>
                  <a:srgbClr val="FF0000"/>
                </a:solidFill>
                <a:latin typeface="Arial - 50"/>
              </a:rPr>
              <a:t>ductile</a:t>
            </a:r>
            <a:r>
              <a:rPr lang="en-US" sz="3700" smtClean="0">
                <a:solidFill>
                  <a:srgbClr val="FF0000"/>
                </a:solidFill>
                <a:latin typeface="Arial - 50"/>
              </a:rPr>
              <a:t>, with good </a:t>
            </a:r>
            <a:r>
              <a:rPr lang="en-US" sz="3700" u="sng" smtClean="0">
                <a:solidFill>
                  <a:srgbClr val="FF0000"/>
                </a:solidFill>
                <a:latin typeface="Arial - 50"/>
              </a:rPr>
              <a:t>electrical</a:t>
            </a:r>
            <a:r>
              <a:rPr lang="en-US" sz="3700" smtClean="0">
                <a:solidFill>
                  <a:srgbClr val="FF0000"/>
                </a:solidFill>
                <a:latin typeface="Arial - 50"/>
              </a:rPr>
              <a:t> and </a:t>
            </a:r>
            <a:r>
              <a:rPr lang="en-US" sz="3700" u="sng" smtClean="0">
                <a:solidFill>
                  <a:srgbClr val="FF0000"/>
                </a:solidFill>
                <a:latin typeface="Arial - 50"/>
              </a:rPr>
              <a:t>thermal conductivity</a:t>
            </a:r>
            <a:endParaRPr lang="en-US" sz="3700" u="sng">
              <a:solidFill>
                <a:srgbClr val="FF0000"/>
              </a:solidFill>
              <a:latin typeface="Arial - 5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4241800"/>
            <a:ext cx="9609582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200" smtClean="0">
                <a:solidFill>
                  <a:srgbClr val="000000"/>
                </a:solidFill>
                <a:latin typeface="Arial - 56"/>
              </a:rPr>
              <a:t>Do Now: List as many metals as you can in 3 minutes. GO!!</a:t>
            </a:r>
            <a:endParaRPr lang="en-US" sz="4200">
              <a:solidFill>
                <a:srgbClr val="000000"/>
              </a:solidFill>
              <a:latin typeface="Arial - 56"/>
            </a:endParaRPr>
          </a:p>
        </p:txBody>
      </p:sp>
    </p:spTree>
    <p:extLst>
      <p:ext uri="{BB962C8B-B14F-4D97-AF65-F5344CB8AC3E}">
        <p14:creationId xmlns:p14="http://schemas.microsoft.com/office/powerpoint/2010/main" val="253908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178300"/>
            <a:ext cx="4676578" cy="37400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5186216" cy="41194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368800"/>
            <a:ext cx="5198110" cy="3434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88900"/>
            <a:ext cx="4703616" cy="4233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2877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39700"/>
            <a:ext cx="9683667" cy="22621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700" smtClean="0">
                <a:solidFill>
                  <a:srgbClr val="000000"/>
                </a:solidFill>
                <a:latin typeface="Arial - 62"/>
              </a:rPr>
              <a:t>In your </a:t>
            </a:r>
            <a:r>
              <a:rPr lang="en-US" sz="4700" b="1" smtClean="0">
                <a:solidFill>
                  <a:srgbClr val="000000"/>
                </a:solidFill>
                <a:latin typeface="Arial - 62"/>
              </a:rPr>
              <a:t>SEPUP</a:t>
            </a:r>
            <a:r>
              <a:rPr lang="en-US" sz="4700" smtClean="0">
                <a:solidFill>
                  <a:srgbClr val="000000"/>
                </a:solidFill>
                <a:latin typeface="Arial - 62"/>
              </a:rPr>
              <a:t> book, turn to page B-19 and read the </a:t>
            </a:r>
            <a:r>
              <a:rPr lang="en-US" sz="4700" b="1" smtClean="0">
                <a:solidFill>
                  <a:srgbClr val="0000FF"/>
                </a:solidFill>
                <a:latin typeface="Arial - 62"/>
              </a:rPr>
              <a:t>Challenge Question</a:t>
            </a:r>
            <a:r>
              <a:rPr lang="en-US" sz="4700" smtClean="0">
                <a:solidFill>
                  <a:srgbClr val="000000"/>
                </a:solidFill>
                <a:latin typeface="Arial - 62"/>
              </a:rPr>
              <a:t>.</a:t>
            </a:r>
            <a:endParaRPr lang="en-US" sz="4700">
              <a:solidFill>
                <a:srgbClr val="000000"/>
              </a:solidFill>
              <a:latin typeface="Arial - 6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00" y="4025900"/>
            <a:ext cx="9779195" cy="135421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4100" smtClean="0">
                <a:solidFill>
                  <a:srgbClr val="800080"/>
                </a:solidFill>
                <a:latin typeface="Arial - 55"/>
              </a:rPr>
              <a:t>How can elements be grouped based on their physical and chemical propeties?</a:t>
            </a:r>
            <a:endParaRPr lang="en-US" sz="4100">
              <a:solidFill>
                <a:srgbClr val="800080"/>
              </a:solidFill>
              <a:latin typeface="Arial - 55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77627" y="2965725"/>
            <a:ext cx="650546" cy="1042787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41544" y="3051827"/>
            <a:ext cx="0" cy="92798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27119" y="3023126"/>
            <a:ext cx="1033220" cy="1090622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217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Custom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- 75</vt:lpstr>
      <vt:lpstr>Arial - 55</vt:lpstr>
      <vt:lpstr>Arial - 50</vt:lpstr>
      <vt:lpstr>Arial - 51</vt:lpstr>
      <vt:lpstr>Arial - 57</vt:lpstr>
      <vt:lpstr>Arial - 76</vt:lpstr>
      <vt:lpstr>Calibri</vt:lpstr>
      <vt:lpstr>Arial - 56</vt:lpstr>
      <vt:lpstr>Arial - 62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%username%</cp:lastModifiedBy>
  <cp:revision>1</cp:revision>
  <dcterms:created xsi:type="dcterms:W3CDTF">2015-10-28T15:57:39Z</dcterms:created>
  <dcterms:modified xsi:type="dcterms:W3CDTF">2015-10-28T15:57:41Z</dcterms:modified>
</cp:coreProperties>
</file>