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160000" cy="8445500"/>
  <p:notesSz cx="6858000" cy="9144000"/>
  <p:embeddedFontLst>
    <p:embeddedFont>
      <p:font typeface="Calibri" pitchFamily="3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23581"/>
            <a:ext cx="8636000" cy="18103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85784"/>
            <a:ext cx="7112000" cy="21582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955B-3027-454B-B516-F138825B6E6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75C8-AFB6-4E80-A14C-2135F234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955B-3027-454B-B516-F138825B6E6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75C8-AFB6-4E80-A14C-2135F234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5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38213"/>
            <a:ext cx="2286000" cy="72060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38213"/>
            <a:ext cx="6688667" cy="72060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955B-3027-454B-B516-F138825B6E6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75C8-AFB6-4E80-A14C-2135F234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9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955B-3027-454B-B516-F138825B6E6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75C8-AFB6-4E80-A14C-2135F234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1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427018"/>
            <a:ext cx="8636000" cy="167737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579564"/>
            <a:ext cx="8636000" cy="184745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955B-3027-454B-B516-F138825B6E6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75C8-AFB6-4E80-A14C-2135F234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0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70618"/>
            <a:ext cx="4487333" cy="55736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70618"/>
            <a:ext cx="4487333" cy="55736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955B-3027-454B-B516-F138825B6E6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75C8-AFB6-4E80-A14C-2135F234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2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90463"/>
            <a:ext cx="4489098" cy="7878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78318"/>
            <a:ext cx="4489098" cy="48659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90463"/>
            <a:ext cx="4490861" cy="7878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78318"/>
            <a:ext cx="4490861" cy="48659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955B-3027-454B-B516-F138825B6E6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75C8-AFB6-4E80-A14C-2135F234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9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955B-3027-454B-B516-F138825B6E6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75C8-AFB6-4E80-A14C-2135F234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9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955B-3027-454B-B516-F138825B6E6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75C8-AFB6-4E80-A14C-2135F234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1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6256"/>
            <a:ext cx="3342570" cy="14310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6258"/>
            <a:ext cx="5679722" cy="7208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67301"/>
            <a:ext cx="3342570" cy="57769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955B-3027-454B-B516-F138825B6E6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75C8-AFB6-4E80-A14C-2135F234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1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911850"/>
            <a:ext cx="6096000" cy="6979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54621"/>
            <a:ext cx="6096000" cy="5067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609777"/>
            <a:ext cx="6096000" cy="9911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955B-3027-454B-B516-F138825B6E6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F75C8-AFB6-4E80-A14C-2135F234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38212"/>
            <a:ext cx="9144000" cy="1407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70618"/>
            <a:ext cx="9144000" cy="5573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827729"/>
            <a:ext cx="2370667" cy="4496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1955B-3027-454B-B516-F138825B6E6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827729"/>
            <a:ext cx="3217333" cy="4496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827729"/>
            <a:ext cx="2370667" cy="4496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F75C8-AFB6-4E80-A14C-2135F234A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152400"/>
            <a:ext cx="9077760" cy="75405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300" smtClean="0">
                <a:solidFill>
                  <a:srgbClr val="000000"/>
                </a:solidFill>
                <a:latin typeface="Arial - 58"/>
              </a:rPr>
              <a:t>Atomic Charges: 12 / 7 / 15</a:t>
            </a:r>
            <a:endParaRPr lang="en-US" sz="4300">
              <a:solidFill>
                <a:srgbClr val="000000"/>
              </a:solidFill>
              <a:latin typeface="Arial - 58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06500"/>
            <a:ext cx="9618472" cy="686257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839236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165100"/>
            <a:ext cx="9046845" cy="7232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100" smtClean="0">
                <a:solidFill>
                  <a:srgbClr val="0000FF"/>
                </a:solidFill>
                <a:latin typeface="Arial - 55"/>
              </a:rPr>
              <a:t>Let's take a look at Chlorine:</a:t>
            </a:r>
            <a:endParaRPr lang="en-US" sz="4100">
              <a:solidFill>
                <a:srgbClr val="0000FF"/>
              </a:solidFill>
              <a:latin typeface="Arial - 55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56300" y="1511300"/>
            <a:ext cx="4327525" cy="187743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900" smtClean="0">
                <a:solidFill>
                  <a:srgbClr val="800080"/>
                </a:solidFill>
                <a:latin typeface="Arial - 39"/>
              </a:rPr>
              <a:t>Would it be easier to find one more electron, or get rid of seven. Hint* atoms are lazy ;)</a:t>
            </a:r>
            <a:endParaRPr lang="en-US" sz="2900">
              <a:solidFill>
                <a:srgbClr val="800080"/>
              </a:solidFill>
              <a:latin typeface="Arial - 39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29946" y="1208278"/>
            <a:ext cx="5473065" cy="5520055"/>
            <a:chOff x="329946" y="1208278"/>
            <a:chExt cx="5473065" cy="5520055"/>
          </a:xfrm>
        </p:grpSpPr>
        <p:sp>
          <p:nvSpPr>
            <p:cNvPr id="4" name="Oval 3"/>
            <p:cNvSpPr/>
            <p:nvPr/>
          </p:nvSpPr>
          <p:spPr>
            <a:xfrm>
              <a:off x="2107565" y="2975483"/>
              <a:ext cx="1929384" cy="1929384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460373" y="2351786"/>
              <a:ext cx="3223768" cy="3223768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51104" y="1342517"/>
              <a:ext cx="5218684" cy="5218684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67000" y="3556000"/>
              <a:ext cx="827811" cy="75405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300" smtClean="0">
                  <a:solidFill>
                    <a:srgbClr val="000000"/>
                  </a:solidFill>
                  <a:latin typeface="Arial - 58"/>
                </a:rPr>
                <a:t>Cl</a:t>
              </a:r>
              <a:endParaRPr lang="en-US" sz="4300">
                <a:solidFill>
                  <a:srgbClr val="000000"/>
                </a:solidFill>
                <a:latin typeface="Arial - 58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927604" y="2851404"/>
              <a:ext cx="277876" cy="27787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005836" y="5402072"/>
              <a:ext cx="277876" cy="27787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315847" y="3821557"/>
              <a:ext cx="277876" cy="27787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896235" y="2209800"/>
              <a:ext cx="277876" cy="27787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539361" y="3790315"/>
              <a:ext cx="277876" cy="27787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29946" y="3899789"/>
              <a:ext cx="277876" cy="27787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525135" y="3665093"/>
              <a:ext cx="277876" cy="27787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037078" y="6450457"/>
              <a:ext cx="277876" cy="27787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864993" y="1208278"/>
              <a:ext cx="277876" cy="27787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148074" y="4823079"/>
              <a:ext cx="277876" cy="27787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116832" y="2741803"/>
              <a:ext cx="277876" cy="27787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847850" y="4963922"/>
              <a:ext cx="277876" cy="27787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832229" y="2647950"/>
              <a:ext cx="277876" cy="27787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990215" y="4713478"/>
              <a:ext cx="277876" cy="27787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096772" y="5652389"/>
              <a:ext cx="277876" cy="27787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852289" y="5558536"/>
              <a:ext cx="277876" cy="27787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727067" y="1975104"/>
              <a:ext cx="277876" cy="27787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2767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165100"/>
            <a:ext cx="8810498" cy="7232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100" smtClean="0">
                <a:solidFill>
                  <a:srgbClr val="0000FF"/>
                </a:solidFill>
                <a:latin typeface="Arial - 55"/>
              </a:rPr>
              <a:t>Let's take a look at Sodium:</a:t>
            </a:r>
            <a:endParaRPr lang="en-US" sz="4100">
              <a:solidFill>
                <a:srgbClr val="0000FF"/>
              </a:solidFill>
              <a:latin typeface="Arial - 55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97800" y="1346200"/>
            <a:ext cx="231521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800080"/>
                </a:solidFill>
                <a:latin typeface="Arial - 20"/>
              </a:rPr>
              <a:t>Would it be easier to find one more electron, or get rid of seven. Hint* atoms are lazy ;)</a:t>
            </a:r>
            <a:endParaRPr lang="en-US" sz="1500">
              <a:solidFill>
                <a:srgbClr val="800080"/>
              </a:solidFill>
              <a:latin typeface="Arial - 2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43204" y="1411478"/>
            <a:ext cx="5583428" cy="5733288"/>
            <a:chOff x="743204" y="1411478"/>
            <a:chExt cx="5583428" cy="5733288"/>
          </a:xfrm>
        </p:grpSpPr>
        <p:sp>
          <p:nvSpPr>
            <p:cNvPr id="4" name="Oval 3"/>
            <p:cNvSpPr/>
            <p:nvPr/>
          </p:nvSpPr>
          <p:spPr>
            <a:xfrm>
              <a:off x="2479294" y="3157728"/>
              <a:ext cx="2154174" cy="2154174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756664" y="2461387"/>
              <a:ext cx="3599434" cy="3599434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743204" y="1561338"/>
              <a:ext cx="5583428" cy="5583428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11500" y="3810000"/>
              <a:ext cx="1186231" cy="83099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4800" smtClean="0">
                  <a:solidFill>
                    <a:srgbClr val="000000"/>
                  </a:solidFill>
                  <a:latin typeface="Arial - 65"/>
                </a:rPr>
                <a:t>Na</a:t>
              </a:r>
              <a:endParaRPr lang="en-US" sz="4800">
                <a:solidFill>
                  <a:srgbClr val="000000"/>
                </a:solidFill>
                <a:latin typeface="Arial - 65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394964" y="3019298"/>
              <a:ext cx="310134" cy="310134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482213" y="5867146"/>
              <a:ext cx="310134" cy="310134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595374" y="4102481"/>
              <a:ext cx="310134" cy="310134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359912" y="2302891"/>
              <a:ext cx="310134" cy="310134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194554" y="4067556"/>
              <a:ext cx="310134" cy="310134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324987" y="1411478"/>
              <a:ext cx="310134" cy="310134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757547" y="5220716"/>
              <a:ext cx="310134" cy="310134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722749" y="2896870"/>
              <a:ext cx="310134" cy="310134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189353" y="5377942"/>
              <a:ext cx="310134" cy="310134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171954" y="2792095"/>
              <a:ext cx="310134" cy="310134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464814" y="5098288"/>
              <a:ext cx="310134" cy="310134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7116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165100"/>
            <a:ext cx="9046845" cy="7232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100" smtClean="0">
                <a:solidFill>
                  <a:srgbClr val="0000FF"/>
                </a:solidFill>
                <a:latin typeface="Arial - 55"/>
              </a:rPr>
              <a:t>Let's take a look at Chlorine:</a:t>
            </a:r>
            <a:endParaRPr lang="en-US" sz="4100">
              <a:solidFill>
                <a:srgbClr val="0000FF"/>
              </a:solidFill>
              <a:latin typeface="Arial - 55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" y="1879600"/>
            <a:ext cx="2806700" cy="266226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700" smtClean="0">
                <a:solidFill>
                  <a:srgbClr val="000000"/>
                </a:solidFill>
                <a:latin typeface="Arial - 223"/>
              </a:rPr>
              <a:t>Cl</a:t>
            </a:r>
            <a:endParaRPr lang="en-US" sz="16700">
              <a:solidFill>
                <a:srgbClr val="000000"/>
              </a:solidFill>
              <a:latin typeface="Arial - 223"/>
            </a:endParaRPr>
          </a:p>
        </p:txBody>
      </p:sp>
      <p:sp>
        <p:nvSpPr>
          <p:cNvPr id="4" name="Oval 3"/>
          <p:cNvSpPr/>
          <p:nvPr/>
        </p:nvSpPr>
        <p:spPr>
          <a:xfrm>
            <a:off x="1371727" y="1690497"/>
            <a:ext cx="382270" cy="382270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47164" y="4833493"/>
            <a:ext cx="382270" cy="382270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06092" y="1676908"/>
            <a:ext cx="382270" cy="382270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55238" y="2893060"/>
            <a:ext cx="382270" cy="382270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43025" y="4804664"/>
            <a:ext cx="382270" cy="382270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3106" y="3534537"/>
            <a:ext cx="382270" cy="382270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0914" y="2916809"/>
            <a:ext cx="382270" cy="382270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330700" y="1739900"/>
            <a:ext cx="5816448" cy="280076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400" smtClean="0">
                <a:solidFill>
                  <a:srgbClr val="800080"/>
                </a:solidFill>
                <a:latin typeface="Arial - 59"/>
              </a:rPr>
              <a:t>So since chlorine wants to gain 1 electron, he becomes more negative. </a:t>
            </a:r>
            <a:endParaRPr lang="en-US" sz="4400">
              <a:solidFill>
                <a:srgbClr val="800080"/>
              </a:solidFill>
              <a:latin typeface="Arial - 59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67938" y="3642360"/>
            <a:ext cx="382270" cy="382270"/>
          </a:xfrm>
          <a:prstGeom prst="ellipse">
            <a:avLst/>
          </a:prstGeom>
          <a:solidFill>
            <a:srgbClr val="800080"/>
          </a:solidFill>
          <a:ln w="38100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3845814" y="4257294"/>
            <a:ext cx="459232" cy="822706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056380" y="3539744"/>
            <a:ext cx="440055" cy="17221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17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165100"/>
            <a:ext cx="9046845" cy="7232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100" smtClean="0">
                <a:solidFill>
                  <a:srgbClr val="0000FF"/>
                </a:solidFill>
                <a:latin typeface="Arial - 55"/>
              </a:rPr>
              <a:t>Let's take a look at Chlorine:</a:t>
            </a:r>
            <a:endParaRPr lang="en-US" sz="4100">
              <a:solidFill>
                <a:srgbClr val="0000FF"/>
              </a:solidFill>
              <a:latin typeface="Arial - 55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" y="1879600"/>
            <a:ext cx="2806700" cy="266226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700" smtClean="0">
                <a:solidFill>
                  <a:srgbClr val="000000"/>
                </a:solidFill>
                <a:latin typeface="Arial - 223"/>
              </a:rPr>
              <a:t>Cl</a:t>
            </a:r>
            <a:endParaRPr lang="en-US" sz="16700">
              <a:solidFill>
                <a:srgbClr val="000000"/>
              </a:solidFill>
              <a:latin typeface="Arial - 223"/>
            </a:endParaRPr>
          </a:p>
        </p:txBody>
      </p:sp>
      <p:sp>
        <p:nvSpPr>
          <p:cNvPr id="4" name="Oval 3"/>
          <p:cNvSpPr/>
          <p:nvPr/>
        </p:nvSpPr>
        <p:spPr>
          <a:xfrm>
            <a:off x="1371727" y="1690497"/>
            <a:ext cx="382270" cy="382270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47164" y="4833493"/>
            <a:ext cx="382270" cy="382270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06092" y="1676908"/>
            <a:ext cx="382270" cy="382270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55238" y="2893060"/>
            <a:ext cx="382270" cy="382270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43025" y="4804664"/>
            <a:ext cx="382270" cy="382270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3106" y="3534537"/>
            <a:ext cx="382270" cy="382270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0914" y="2916809"/>
            <a:ext cx="382270" cy="382270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73600" y="1917700"/>
            <a:ext cx="5816473" cy="144655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400" smtClean="0">
                <a:solidFill>
                  <a:srgbClr val="800080"/>
                </a:solidFill>
                <a:latin typeface="Arial - 59"/>
              </a:rPr>
              <a:t>This makes chlorine have a -1 charge. </a:t>
            </a:r>
            <a:endParaRPr lang="en-US" sz="4400">
              <a:solidFill>
                <a:srgbClr val="800080"/>
              </a:solidFill>
              <a:latin typeface="Arial - 59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67938" y="3642360"/>
            <a:ext cx="382270" cy="382270"/>
          </a:xfrm>
          <a:prstGeom prst="ellipse">
            <a:avLst/>
          </a:prstGeom>
          <a:solidFill>
            <a:srgbClr val="800080"/>
          </a:solidFill>
          <a:ln w="38100" cap="flat" cmpd="sng" algn="ctr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4104132" y="3836289"/>
            <a:ext cx="822833" cy="239141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970274" y="3319653"/>
            <a:ext cx="679196" cy="325374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16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165100"/>
            <a:ext cx="8179715" cy="7232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100" smtClean="0">
                <a:solidFill>
                  <a:srgbClr val="0000FF"/>
                </a:solidFill>
                <a:latin typeface="Arial - 55"/>
              </a:rPr>
              <a:t>Let's look at some others:</a:t>
            </a:r>
            <a:endParaRPr lang="en-US" sz="4100">
              <a:solidFill>
                <a:srgbClr val="0000FF"/>
              </a:solidFill>
              <a:latin typeface="Arial - 55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63600" y="1231138"/>
            <a:ext cx="2607234" cy="2216023"/>
            <a:chOff x="863600" y="1231138"/>
            <a:chExt cx="2607234" cy="2216023"/>
          </a:xfrm>
        </p:grpSpPr>
        <p:sp>
          <p:nvSpPr>
            <p:cNvPr id="3" name="TextBox 2"/>
            <p:cNvSpPr txBox="1"/>
            <p:nvPr/>
          </p:nvSpPr>
          <p:spPr>
            <a:xfrm>
              <a:off x="863600" y="1282700"/>
              <a:ext cx="2607234" cy="170816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0500" smtClean="0">
                  <a:solidFill>
                    <a:srgbClr val="000000"/>
                  </a:solidFill>
                  <a:latin typeface="Arial - 140"/>
                </a:rPr>
                <a:t>Mg</a:t>
              </a:r>
              <a:endParaRPr lang="en-US" sz="10500">
                <a:solidFill>
                  <a:srgbClr val="000000"/>
                </a:solidFill>
                <a:latin typeface="Arial - 140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1648206" y="3247517"/>
              <a:ext cx="199644" cy="199644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615186" y="1231138"/>
              <a:ext cx="199644" cy="199644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532501" y="1154938"/>
            <a:ext cx="2835021" cy="2323084"/>
            <a:chOff x="5532501" y="1154938"/>
            <a:chExt cx="2835021" cy="2323084"/>
          </a:xfrm>
        </p:grpSpPr>
        <p:sp>
          <p:nvSpPr>
            <p:cNvPr id="7" name="TextBox 6"/>
            <p:cNvSpPr txBox="1"/>
            <p:nvPr/>
          </p:nvSpPr>
          <p:spPr>
            <a:xfrm>
              <a:off x="5689600" y="1358900"/>
              <a:ext cx="2337562" cy="166199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0200" smtClean="0">
                  <a:solidFill>
                    <a:srgbClr val="000000"/>
                  </a:solidFill>
                  <a:latin typeface="Arial - 136"/>
                </a:rPr>
                <a:t>Ne</a:t>
              </a:r>
              <a:endParaRPr lang="en-US" sz="10200">
                <a:solidFill>
                  <a:srgbClr val="000000"/>
                </a:solidFill>
                <a:latin typeface="Arial - 136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921881" y="3257296"/>
              <a:ext cx="220726" cy="2207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519672" y="3257296"/>
              <a:ext cx="220726" cy="2207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550789" y="2416429"/>
              <a:ext cx="220726" cy="2207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532501" y="1941068"/>
              <a:ext cx="220726" cy="2207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921881" y="1154938"/>
              <a:ext cx="220726" cy="2207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501511" y="1154938"/>
              <a:ext cx="220726" cy="2207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8128508" y="2635758"/>
              <a:ext cx="220726" cy="2207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8146796" y="2069084"/>
              <a:ext cx="220726" cy="2207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22401" y="4837938"/>
            <a:ext cx="2081022" cy="2632711"/>
            <a:chOff x="922401" y="4837938"/>
            <a:chExt cx="2081022" cy="2632711"/>
          </a:xfrm>
        </p:grpSpPr>
        <p:sp>
          <p:nvSpPr>
            <p:cNvPr id="17" name="TextBox 16"/>
            <p:cNvSpPr txBox="1"/>
            <p:nvPr/>
          </p:nvSpPr>
          <p:spPr>
            <a:xfrm>
              <a:off x="1117600" y="5029200"/>
              <a:ext cx="1599895" cy="193899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0" smtClean="0">
                  <a:solidFill>
                    <a:srgbClr val="000000"/>
                  </a:solidFill>
                  <a:latin typeface="Arial - 160"/>
                </a:rPr>
                <a:t>C</a:t>
              </a:r>
              <a:endParaRPr lang="en-US" sz="12000">
                <a:solidFill>
                  <a:srgbClr val="000000"/>
                </a:solidFill>
                <a:latin typeface="Arial - 16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792351" y="7214362"/>
              <a:ext cx="256286" cy="256287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747137" y="5983732"/>
              <a:ext cx="256286" cy="25628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922401" y="5962523"/>
              <a:ext cx="256286" cy="25628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834769" y="4837938"/>
              <a:ext cx="256286" cy="25628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888101" y="4609338"/>
            <a:ext cx="2081023" cy="2581911"/>
            <a:chOff x="5888101" y="4609338"/>
            <a:chExt cx="2081023" cy="2581911"/>
          </a:xfrm>
        </p:grpSpPr>
        <p:sp>
          <p:nvSpPr>
            <p:cNvPr id="23" name="TextBox 22"/>
            <p:cNvSpPr txBox="1"/>
            <p:nvPr/>
          </p:nvSpPr>
          <p:spPr>
            <a:xfrm>
              <a:off x="6083300" y="4775200"/>
              <a:ext cx="1487348" cy="193899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0" smtClean="0">
                  <a:solidFill>
                    <a:srgbClr val="000000"/>
                  </a:solidFill>
                  <a:latin typeface="Arial - 160"/>
                </a:rPr>
                <a:t>S</a:t>
              </a:r>
              <a:endParaRPr lang="en-US" sz="12000">
                <a:solidFill>
                  <a:srgbClr val="000000"/>
                </a:solidFill>
                <a:latin typeface="Arial - 16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935850" y="6934962"/>
              <a:ext cx="256287" cy="256287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712837" y="5729732"/>
              <a:ext cx="256287" cy="25628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888101" y="5708523"/>
              <a:ext cx="256286" cy="25628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902069" y="4622038"/>
              <a:ext cx="256286" cy="25628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470269" y="6933438"/>
              <a:ext cx="256286" cy="256287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470269" y="4609338"/>
              <a:ext cx="256286" cy="25628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3403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165100"/>
            <a:ext cx="8179715" cy="7232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100" smtClean="0">
                <a:solidFill>
                  <a:srgbClr val="0000FF"/>
                </a:solidFill>
                <a:latin typeface="Arial - 55"/>
              </a:rPr>
              <a:t>Let's look at some others:</a:t>
            </a:r>
            <a:endParaRPr lang="en-US" sz="4100">
              <a:solidFill>
                <a:srgbClr val="0000FF"/>
              </a:solidFill>
              <a:latin typeface="Arial - 55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2400" y="1142238"/>
            <a:ext cx="2607234" cy="2216023"/>
            <a:chOff x="152400" y="1142238"/>
            <a:chExt cx="2607234" cy="2216023"/>
          </a:xfrm>
        </p:grpSpPr>
        <p:sp>
          <p:nvSpPr>
            <p:cNvPr id="3" name="TextBox 2"/>
            <p:cNvSpPr txBox="1"/>
            <p:nvPr/>
          </p:nvSpPr>
          <p:spPr>
            <a:xfrm>
              <a:off x="152400" y="1193800"/>
              <a:ext cx="2607234" cy="1708160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0500" smtClean="0">
                  <a:solidFill>
                    <a:srgbClr val="000000"/>
                  </a:solidFill>
                  <a:latin typeface="Arial - 140"/>
                </a:rPr>
                <a:t>Mg</a:t>
              </a:r>
              <a:endParaRPr lang="en-US" sz="10500">
                <a:solidFill>
                  <a:srgbClr val="000000"/>
                </a:solidFill>
                <a:latin typeface="Arial - 140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937006" y="3158617"/>
              <a:ext cx="199644" cy="199644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903986" y="1142238"/>
              <a:ext cx="199644" cy="199644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380101" y="1053338"/>
            <a:ext cx="2835021" cy="2323084"/>
            <a:chOff x="5380101" y="1053338"/>
            <a:chExt cx="2835021" cy="2323084"/>
          </a:xfrm>
        </p:grpSpPr>
        <p:sp>
          <p:nvSpPr>
            <p:cNvPr id="7" name="TextBox 6"/>
            <p:cNvSpPr txBox="1"/>
            <p:nvPr/>
          </p:nvSpPr>
          <p:spPr>
            <a:xfrm>
              <a:off x="5537200" y="1257300"/>
              <a:ext cx="2337562" cy="166199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0200" smtClean="0">
                  <a:solidFill>
                    <a:srgbClr val="000000"/>
                  </a:solidFill>
                  <a:latin typeface="Arial - 136"/>
                </a:rPr>
                <a:t>Ne</a:t>
              </a:r>
              <a:endParaRPr lang="en-US" sz="10200">
                <a:solidFill>
                  <a:srgbClr val="000000"/>
                </a:solidFill>
                <a:latin typeface="Arial - 136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769481" y="3155696"/>
              <a:ext cx="220726" cy="2207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367272" y="3155696"/>
              <a:ext cx="220726" cy="2207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398389" y="2314829"/>
              <a:ext cx="220726" cy="2207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380101" y="1839468"/>
              <a:ext cx="220726" cy="2207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769481" y="1053338"/>
              <a:ext cx="220726" cy="2207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349111" y="1053338"/>
              <a:ext cx="220726" cy="2207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7976108" y="2534158"/>
              <a:ext cx="220726" cy="2207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994396" y="1967484"/>
              <a:ext cx="220726" cy="2207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47701" y="5104638"/>
            <a:ext cx="2081022" cy="2632711"/>
            <a:chOff x="147701" y="5104638"/>
            <a:chExt cx="2081022" cy="2632711"/>
          </a:xfrm>
        </p:grpSpPr>
        <p:sp>
          <p:nvSpPr>
            <p:cNvPr id="17" name="TextBox 16"/>
            <p:cNvSpPr txBox="1"/>
            <p:nvPr/>
          </p:nvSpPr>
          <p:spPr>
            <a:xfrm>
              <a:off x="342900" y="5295900"/>
              <a:ext cx="1599895" cy="193899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0" smtClean="0">
                  <a:solidFill>
                    <a:srgbClr val="000000"/>
                  </a:solidFill>
                  <a:latin typeface="Arial - 160"/>
                </a:rPr>
                <a:t>C</a:t>
              </a:r>
              <a:endParaRPr lang="en-US" sz="12000">
                <a:solidFill>
                  <a:srgbClr val="000000"/>
                </a:solidFill>
                <a:latin typeface="Arial - 16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17651" y="7481062"/>
              <a:ext cx="256286" cy="256287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972437" y="6250432"/>
              <a:ext cx="256286" cy="25628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47701" y="6229223"/>
              <a:ext cx="256286" cy="25628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060069" y="5104638"/>
              <a:ext cx="256286" cy="25628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621401" y="4837938"/>
            <a:ext cx="2081023" cy="2581911"/>
            <a:chOff x="5621401" y="4837938"/>
            <a:chExt cx="2081023" cy="2581911"/>
          </a:xfrm>
        </p:grpSpPr>
        <p:sp>
          <p:nvSpPr>
            <p:cNvPr id="23" name="TextBox 22"/>
            <p:cNvSpPr txBox="1"/>
            <p:nvPr/>
          </p:nvSpPr>
          <p:spPr>
            <a:xfrm>
              <a:off x="5816600" y="5003800"/>
              <a:ext cx="1487348" cy="193899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2000" smtClean="0">
                  <a:solidFill>
                    <a:srgbClr val="000000"/>
                  </a:solidFill>
                  <a:latin typeface="Arial - 160"/>
                </a:rPr>
                <a:t>S</a:t>
              </a:r>
              <a:endParaRPr lang="en-US" sz="12000">
                <a:solidFill>
                  <a:srgbClr val="000000"/>
                </a:solidFill>
                <a:latin typeface="Arial - 16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669150" y="7163562"/>
              <a:ext cx="256287" cy="256287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446137" y="5958332"/>
              <a:ext cx="256287" cy="25628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621401" y="5937123"/>
              <a:ext cx="256286" cy="25628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635369" y="4850638"/>
              <a:ext cx="256286" cy="25628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203569" y="7162038"/>
              <a:ext cx="256286" cy="256287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203569" y="4837938"/>
              <a:ext cx="256286" cy="25628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540000" y="1358900"/>
            <a:ext cx="1286256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000" smtClean="0">
                <a:solidFill>
                  <a:srgbClr val="800080"/>
                </a:solidFill>
                <a:latin typeface="Arial - 80"/>
              </a:rPr>
              <a:t>+2</a:t>
            </a:r>
            <a:endParaRPr lang="en-US" sz="6000">
              <a:solidFill>
                <a:srgbClr val="800080"/>
              </a:solidFill>
              <a:latin typeface="Arial - 8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53400" y="952500"/>
            <a:ext cx="711251" cy="104644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200" smtClean="0">
                <a:solidFill>
                  <a:srgbClr val="800080"/>
                </a:solidFill>
                <a:latin typeface="Arial - 82"/>
              </a:rPr>
              <a:t>0</a:t>
            </a:r>
            <a:endParaRPr lang="en-US" sz="6200">
              <a:solidFill>
                <a:srgbClr val="800080"/>
              </a:solidFill>
              <a:latin typeface="Arial - 8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93900" y="5410200"/>
            <a:ext cx="1403680" cy="10772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400" smtClean="0">
                <a:solidFill>
                  <a:srgbClr val="800080"/>
                </a:solidFill>
                <a:latin typeface="Arial - 86"/>
              </a:rPr>
              <a:t>***</a:t>
            </a:r>
            <a:endParaRPr lang="en-US" sz="6400">
              <a:solidFill>
                <a:srgbClr val="800080"/>
              </a:solidFill>
              <a:latin typeface="Arial - 86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27900" y="4711700"/>
            <a:ext cx="1053897" cy="103105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100" smtClean="0">
                <a:solidFill>
                  <a:srgbClr val="800080"/>
                </a:solidFill>
                <a:latin typeface="Arial - 82"/>
              </a:rPr>
              <a:t>-2</a:t>
            </a:r>
            <a:endParaRPr lang="en-US" sz="6100">
              <a:solidFill>
                <a:srgbClr val="800080"/>
              </a:solidFill>
              <a:latin typeface="Arial - 82"/>
            </a:endParaRPr>
          </a:p>
        </p:txBody>
      </p:sp>
    </p:spTree>
    <p:extLst>
      <p:ext uri="{BB962C8B-B14F-4D97-AF65-F5344CB8AC3E}">
        <p14:creationId xmlns:p14="http://schemas.microsoft.com/office/powerpoint/2010/main" val="1489613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00" y="165100"/>
            <a:ext cx="9601200" cy="123110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700" smtClean="0">
                <a:solidFill>
                  <a:srgbClr val="0000FF"/>
                </a:solidFill>
                <a:latin typeface="Arial - 49"/>
              </a:rPr>
              <a:t>What's so special about Neon and the other atoms in its column:</a:t>
            </a:r>
            <a:endParaRPr lang="en-US" sz="3700">
              <a:solidFill>
                <a:srgbClr val="0000FF"/>
              </a:solidFill>
              <a:latin typeface="Arial - 49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408301" y="2615438"/>
            <a:ext cx="5117592" cy="4193540"/>
            <a:chOff x="2408301" y="2615438"/>
            <a:chExt cx="5117592" cy="4193540"/>
          </a:xfrm>
        </p:grpSpPr>
        <p:sp>
          <p:nvSpPr>
            <p:cNvPr id="3" name="TextBox 2"/>
            <p:cNvSpPr txBox="1"/>
            <p:nvPr/>
          </p:nvSpPr>
          <p:spPr>
            <a:xfrm>
              <a:off x="2743200" y="2984500"/>
              <a:ext cx="4117366" cy="292387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8400" smtClean="0">
                  <a:solidFill>
                    <a:srgbClr val="000000"/>
                  </a:solidFill>
                  <a:latin typeface="Arial - 245"/>
                </a:rPr>
                <a:t>Ne</a:t>
              </a:r>
              <a:endParaRPr lang="en-US" sz="18400">
                <a:solidFill>
                  <a:srgbClr val="000000"/>
                </a:solidFill>
                <a:latin typeface="Arial - 245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4916297" y="6410452"/>
              <a:ext cx="398526" cy="3985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190238" y="6410452"/>
              <a:ext cx="398526" cy="3985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441321" y="4892548"/>
              <a:ext cx="398526" cy="3985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408301" y="4034409"/>
              <a:ext cx="398526" cy="3985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916297" y="2615438"/>
              <a:ext cx="398526" cy="3985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157472" y="2615438"/>
              <a:ext cx="398526" cy="3985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7094474" y="5288534"/>
              <a:ext cx="398526" cy="3985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127367" y="4265549"/>
              <a:ext cx="398526" cy="398526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9191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0" y="165100"/>
            <a:ext cx="9601200" cy="6617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700" smtClean="0">
                <a:solidFill>
                  <a:srgbClr val="0000FF"/>
                </a:solidFill>
                <a:latin typeface="Arial - 49"/>
              </a:rPr>
              <a:t>Let's get our tables labeled:</a:t>
            </a:r>
            <a:endParaRPr lang="en-US" sz="3700">
              <a:solidFill>
                <a:srgbClr val="0000FF"/>
              </a:solidFill>
              <a:latin typeface="Arial - 49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511300"/>
            <a:ext cx="9738233" cy="567601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457592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700" y="139700"/>
            <a:ext cx="8519693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smtClean="0">
                <a:solidFill>
                  <a:srgbClr val="000000"/>
                </a:solidFill>
                <a:latin typeface="Arial - 51"/>
              </a:rPr>
              <a:t>We need a little review first...</a:t>
            </a:r>
            <a:endParaRPr lang="en-US" sz="3800">
              <a:solidFill>
                <a:srgbClr val="000000"/>
              </a:solidFill>
              <a:latin typeface="Arial - 5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800" y="1155700"/>
            <a:ext cx="9991954" cy="10772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200" smtClean="0">
                <a:solidFill>
                  <a:srgbClr val="0000FF"/>
                </a:solidFill>
                <a:latin typeface="Arial - 43"/>
              </a:rPr>
              <a:t>Take a few minutes and draw the Lewis Structure for the following element:</a:t>
            </a:r>
            <a:endParaRPr lang="en-US" sz="3200">
              <a:solidFill>
                <a:srgbClr val="0000FF"/>
              </a:solidFill>
              <a:latin typeface="Arial - 4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4700" y="2882900"/>
            <a:ext cx="1008609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7200" smtClean="0">
                <a:solidFill>
                  <a:srgbClr val="000000"/>
                </a:solidFill>
                <a:latin typeface="Arial - 96"/>
              </a:rPr>
              <a:t>C</a:t>
            </a:r>
            <a:endParaRPr lang="en-US" sz="7200">
              <a:solidFill>
                <a:srgbClr val="000000"/>
              </a:solidFill>
              <a:latin typeface="Arial - 9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3200" y="2870200"/>
            <a:ext cx="1202436" cy="112338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700" smtClean="0">
                <a:solidFill>
                  <a:srgbClr val="000000"/>
                </a:solidFill>
                <a:latin typeface="Arial - 89"/>
              </a:rPr>
              <a:t>Cl</a:t>
            </a:r>
            <a:endParaRPr lang="en-US" sz="6700">
              <a:solidFill>
                <a:srgbClr val="000000"/>
              </a:solidFill>
              <a:latin typeface="Arial - 8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50200" y="2984500"/>
            <a:ext cx="847903" cy="10618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300" smtClean="0">
                <a:solidFill>
                  <a:srgbClr val="000000"/>
                </a:solidFill>
                <a:latin typeface="Arial - 85"/>
              </a:rPr>
              <a:t>B</a:t>
            </a:r>
            <a:endParaRPr lang="en-US" sz="6300">
              <a:solidFill>
                <a:srgbClr val="000000"/>
              </a:solidFill>
              <a:latin typeface="Arial - 85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2300" y="4991100"/>
            <a:ext cx="2032813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8100" smtClean="0">
                <a:solidFill>
                  <a:srgbClr val="000000"/>
                </a:solidFill>
                <a:latin typeface="Arial - 108"/>
              </a:rPr>
              <a:t>Mg</a:t>
            </a:r>
            <a:endParaRPr lang="en-US" sz="8100">
              <a:solidFill>
                <a:srgbClr val="000000"/>
              </a:solidFill>
              <a:latin typeface="Arial - 10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5181600"/>
            <a:ext cx="1662684" cy="116955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7000" smtClean="0">
                <a:solidFill>
                  <a:srgbClr val="000000"/>
                </a:solidFill>
                <a:latin typeface="Arial - 94"/>
              </a:rPr>
              <a:t>Ne</a:t>
            </a:r>
            <a:endParaRPr lang="en-US" sz="7000">
              <a:solidFill>
                <a:srgbClr val="000000"/>
              </a:solidFill>
              <a:latin typeface="Arial - 94"/>
            </a:endParaRPr>
          </a:p>
        </p:txBody>
      </p:sp>
    </p:spTree>
    <p:extLst>
      <p:ext uri="{BB962C8B-B14F-4D97-AF65-F5344CB8AC3E}">
        <p14:creationId xmlns:p14="http://schemas.microsoft.com/office/powerpoint/2010/main" val="349286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101600"/>
            <a:ext cx="8519643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smtClean="0">
                <a:solidFill>
                  <a:srgbClr val="000000"/>
                </a:solidFill>
                <a:latin typeface="Arial - 51"/>
              </a:rPr>
              <a:t>We need a little review first...</a:t>
            </a:r>
            <a:endParaRPr lang="en-US" sz="3800">
              <a:solidFill>
                <a:srgbClr val="000000"/>
              </a:solidFill>
              <a:latin typeface="Arial - 5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800" y="1155700"/>
            <a:ext cx="9991979" cy="10772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200" smtClean="0">
                <a:solidFill>
                  <a:srgbClr val="0000FF"/>
                </a:solidFill>
                <a:latin typeface="Arial - 43"/>
              </a:rPr>
              <a:t>Take a few minutes and draw the Lewis Structure for the following element:</a:t>
            </a:r>
            <a:endParaRPr lang="en-US" sz="3200">
              <a:solidFill>
                <a:srgbClr val="0000FF"/>
              </a:solidFill>
              <a:latin typeface="Arial - 4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9800" y="3263900"/>
            <a:ext cx="1008609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7200" smtClean="0">
                <a:solidFill>
                  <a:srgbClr val="000000"/>
                </a:solidFill>
                <a:latin typeface="Arial - 96"/>
              </a:rPr>
              <a:t>C</a:t>
            </a:r>
            <a:endParaRPr lang="en-US" sz="7200">
              <a:solidFill>
                <a:srgbClr val="000000"/>
              </a:solidFill>
              <a:latin typeface="Arial - 9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4000" y="3162300"/>
            <a:ext cx="1202436" cy="112338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700" smtClean="0">
                <a:solidFill>
                  <a:srgbClr val="000000"/>
                </a:solidFill>
                <a:latin typeface="Arial - 89"/>
              </a:rPr>
              <a:t>Cl</a:t>
            </a:r>
            <a:endParaRPr lang="en-US" sz="6700">
              <a:solidFill>
                <a:srgbClr val="000000"/>
              </a:solidFill>
              <a:latin typeface="Arial - 8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62900" y="3200400"/>
            <a:ext cx="847903" cy="10618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300" smtClean="0">
                <a:solidFill>
                  <a:srgbClr val="000000"/>
                </a:solidFill>
                <a:latin typeface="Arial - 85"/>
              </a:rPr>
              <a:t>B</a:t>
            </a:r>
            <a:endParaRPr lang="en-US" sz="6300">
              <a:solidFill>
                <a:srgbClr val="000000"/>
              </a:solidFill>
              <a:latin typeface="Arial - 85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5800" y="5664200"/>
            <a:ext cx="2032813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8100" smtClean="0">
                <a:solidFill>
                  <a:srgbClr val="000000"/>
                </a:solidFill>
                <a:latin typeface="Arial - 108"/>
              </a:rPr>
              <a:t>Mg</a:t>
            </a:r>
            <a:endParaRPr lang="en-US" sz="8100">
              <a:solidFill>
                <a:srgbClr val="000000"/>
              </a:solidFill>
              <a:latin typeface="Arial - 10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8600" y="5918200"/>
            <a:ext cx="1662684" cy="116955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7000" smtClean="0">
                <a:solidFill>
                  <a:srgbClr val="000000"/>
                </a:solidFill>
                <a:latin typeface="Arial - 94"/>
              </a:rPr>
              <a:t>Ne</a:t>
            </a:r>
            <a:endParaRPr lang="en-US" sz="7000">
              <a:solidFill>
                <a:srgbClr val="000000"/>
              </a:solidFill>
              <a:latin typeface="Arial - 94"/>
            </a:endParaRPr>
          </a:p>
        </p:txBody>
      </p:sp>
      <p:sp>
        <p:nvSpPr>
          <p:cNvPr id="9" name="Oval 8"/>
          <p:cNvSpPr/>
          <p:nvPr/>
        </p:nvSpPr>
        <p:spPr>
          <a:xfrm>
            <a:off x="1366901" y="45712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64101" y="30853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3501" y="44315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30801" y="30980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40401" y="35679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76801" y="44442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68801" y="38981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94201" y="36441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938401" y="38346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46201" y="38219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392301" y="31488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450201" y="7238238"/>
            <a:ext cx="153416" cy="153415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170801" y="7238238"/>
            <a:ext cx="153416" cy="153415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97701" y="6654038"/>
            <a:ext cx="153416" cy="153415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485001" y="63238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450201" y="57777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158101" y="57777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573401" y="7174738"/>
            <a:ext cx="153416" cy="153415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48001" y="56253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805801" y="35425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237601" y="44061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174101" y="30726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288401" y="6806438"/>
            <a:ext cx="153416" cy="153415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301101" y="6412738"/>
            <a:ext cx="153416" cy="153416"/>
          </a:xfrm>
          <a:prstGeom prst="ellipse">
            <a:avLst/>
          </a:prstGeom>
          <a:solidFill>
            <a:srgbClr val="0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48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101600"/>
            <a:ext cx="8519643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smtClean="0">
                <a:solidFill>
                  <a:srgbClr val="000000"/>
                </a:solidFill>
                <a:latin typeface="Arial - 51"/>
              </a:rPr>
              <a:t>We need a little review first...</a:t>
            </a:r>
            <a:endParaRPr lang="en-US" sz="3800">
              <a:solidFill>
                <a:srgbClr val="000000"/>
              </a:solidFill>
              <a:latin typeface="Arial - 5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800" y="1155700"/>
            <a:ext cx="9991979" cy="10772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200" smtClean="0">
                <a:solidFill>
                  <a:srgbClr val="0000FF"/>
                </a:solidFill>
                <a:latin typeface="Arial - 43"/>
              </a:rPr>
              <a:t>Can someone remind me how many electrons can be held in each shell for an atom?</a:t>
            </a:r>
            <a:endParaRPr lang="en-US" sz="3200">
              <a:solidFill>
                <a:srgbClr val="0000FF"/>
              </a:solidFill>
              <a:latin typeface="Arial - 43"/>
            </a:endParaRPr>
          </a:p>
        </p:txBody>
      </p:sp>
      <p:sp>
        <p:nvSpPr>
          <p:cNvPr id="4" name="Oval 3"/>
          <p:cNvSpPr/>
          <p:nvPr/>
        </p:nvSpPr>
        <p:spPr>
          <a:xfrm>
            <a:off x="2435606" y="2819146"/>
            <a:ext cx="4730496" cy="4730496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81020" y="3505835"/>
            <a:ext cx="3346958" cy="3346958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07003" y="4112768"/>
            <a:ext cx="2114550" cy="211455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5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101600"/>
            <a:ext cx="8519643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smtClean="0">
                <a:solidFill>
                  <a:srgbClr val="000000"/>
                </a:solidFill>
                <a:latin typeface="Arial - 51"/>
              </a:rPr>
              <a:t>We need a little review first...</a:t>
            </a:r>
            <a:endParaRPr lang="en-US" sz="3800">
              <a:solidFill>
                <a:srgbClr val="000000"/>
              </a:solidFill>
              <a:latin typeface="Arial - 5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800" y="1155700"/>
            <a:ext cx="9991979" cy="10772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200" smtClean="0">
                <a:solidFill>
                  <a:srgbClr val="0000FF"/>
                </a:solidFill>
                <a:latin typeface="Arial - 43"/>
              </a:rPr>
              <a:t>Can someone remind me how many electrons can be held in each shell for an atom?</a:t>
            </a:r>
            <a:endParaRPr lang="en-US" sz="3200">
              <a:solidFill>
                <a:srgbClr val="0000FF"/>
              </a:solidFill>
              <a:latin typeface="Arial - 43"/>
            </a:endParaRPr>
          </a:p>
        </p:txBody>
      </p:sp>
      <p:sp>
        <p:nvSpPr>
          <p:cNvPr id="4" name="Oval 3"/>
          <p:cNvSpPr/>
          <p:nvPr/>
        </p:nvSpPr>
        <p:spPr>
          <a:xfrm>
            <a:off x="2435606" y="2819146"/>
            <a:ext cx="4730496" cy="4730496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81020" y="3505835"/>
            <a:ext cx="3346958" cy="3346958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07003" y="4112768"/>
            <a:ext cx="2114550" cy="211455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59300" y="4076700"/>
            <a:ext cx="381279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9300" y="3441700"/>
            <a:ext cx="381279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8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755900"/>
            <a:ext cx="381279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8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879086" y="2917952"/>
            <a:ext cx="239141" cy="114681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888611" y="3654552"/>
            <a:ext cx="229616" cy="3822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869561" y="4199890"/>
            <a:ext cx="143510" cy="13385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27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" y="101600"/>
            <a:ext cx="9991979" cy="10772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200" smtClean="0">
                <a:solidFill>
                  <a:srgbClr val="0000FF"/>
                </a:solidFill>
                <a:latin typeface="Arial - 43"/>
              </a:rPr>
              <a:t>So besides the first shell, the others can all hold 8 electrons. There is a special name for this...</a:t>
            </a:r>
            <a:endParaRPr lang="en-US" sz="3200">
              <a:solidFill>
                <a:srgbClr val="0000FF"/>
              </a:solidFill>
              <a:latin typeface="Arial - 43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569206" y="2298700"/>
            <a:ext cx="5273040" cy="5343525"/>
            <a:chOff x="4569206" y="2298700"/>
            <a:chExt cx="5273040" cy="5343525"/>
          </a:xfrm>
        </p:grpSpPr>
        <p:sp>
          <p:nvSpPr>
            <p:cNvPr id="3" name="Oval 2"/>
            <p:cNvSpPr/>
            <p:nvPr/>
          </p:nvSpPr>
          <p:spPr>
            <a:xfrm>
              <a:off x="4569206" y="2369185"/>
              <a:ext cx="5273040" cy="5273040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5288661" y="3134614"/>
              <a:ext cx="3730752" cy="3730752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5986399" y="3811143"/>
              <a:ext cx="2357120" cy="2357120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46900" y="3771900"/>
              <a:ext cx="410439" cy="5539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000" smtClean="0">
                  <a:solidFill>
                    <a:srgbClr val="000000"/>
                  </a:solidFill>
                  <a:latin typeface="Arial - 40"/>
                </a:rPr>
                <a:t>2</a:t>
              </a:r>
              <a:endParaRPr lang="en-US" sz="3000">
                <a:solidFill>
                  <a:srgbClr val="000000"/>
                </a:solidFill>
                <a:latin typeface="Arial - 4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46900" y="3060700"/>
              <a:ext cx="410439" cy="5539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000" smtClean="0">
                  <a:solidFill>
                    <a:srgbClr val="000000"/>
                  </a:solidFill>
                  <a:latin typeface="Arial - 40"/>
                </a:rPr>
                <a:t>8</a:t>
              </a:r>
              <a:endParaRPr lang="en-US" sz="3000">
                <a:solidFill>
                  <a:srgbClr val="000000"/>
                </a:solidFill>
                <a:latin typeface="Arial - 4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9600" y="2298700"/>
              <a:ext cx="410439" cy="5539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000" smtClean="0">
                  <a:solidFill>
                    <a:srgbClr val="000000"/>
                  </a:solidFill>
                  <a:latin typeface="Arial - 40"/>
                </a:rPr>
                <a:t>8</a:t>
              </a:r>
              <a:endParaRPr lang="en-US" sz="3000">
                <a:solidFill>
                  <a:srgbClr val="000000"/>
                </a:solidFill>
                <a:latin typeface="Arial - 4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7292975" y="2479294"/>
              <a:ext cx="266446" cy="127889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7303516" y="3300476"/>
              <a:ext cx="255905" cy="42545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7282307" y="3908298"/>
              <a:ext cx="159893" cy="149225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54000" y="3048000"/>
            <a:ext cx="4332097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u="sng" smtClean="0">
                <a:solidFill>
                  <a:srgbClr val="000000"/>
                </a:solidFill>
                <a:latin typeface="Arial - 49"/>
              </a:rPr>
              <a:t>The Octet Rule</a:t>
            </a:r>
            <a:endParaRPr lang="en-US" sz="3600" u="sng">
              <a:solidFill>
                <a:srgbClr val="000000"/>
              </a:solidFill>
              <a:latin typeface="Arial - 49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056892" y="3778885"/>
            <a:ext cx="2372614" cy="85153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13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569206" y="2298700"/>
            <a:ext cx="5273040" cy="5343525"/>
            <a:chOff x="4569206" y="2298700"/>
            <a:chExt cx="5273040" cy="5343525"/>
          </a:xfrm>
        </p:grpSpPr>
        <p:sp>
          <p:nvSpPr>
            <p:cNvPr id="2" name="Oval 1"/>
            <p:cNvSpPr/>
            <p:nvPr/>
          </p:nvSpPr>
          <p:spPr>
            <a:xfrm>
              <a:off x="4569206" y="2369185"/>
              <a:ext cx="5273040" cy="5273040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5288661" y="3134614"/>
              <a:ext cx="3730752" cy="3730752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5986399" y="3811143"/>
              <a:ext cx="2357120" cy="2357120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46900" y="3771900"/>
              <a:ext cx="410439" cy="5539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000" smtClean="0">
                  <a:solidFill>
                    <a:srgbClr val="000000"/>
                  </a:solidFill>
                  <a:latin typeface="Arial - 40"/>
                </a:rPr>
                <a:t>2</a:t>
              </a:r>
              <a:endParaRPr lang="en-US" sz="3000">
                <a:solidFill>
                  <a:srgbClr val="000000"/>
                </a:solidFill>
                <a:latin typeface="Arial - 4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46900" y="3060700"/>
              <a:ext cx="410439" cy="5539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000" smtClean="0">
                  <a:solidFill>
                    <a:srgbClr val="000000"/>
                  </a:solidFill>
                  <a:latin typeface="Arial - 40"/>
                </a:rPr>
                <a:t>8</a:t>
              </a:r>
              <a:endParaRPr lang="en-US" sz="3000">
                <a:solidFill>
                  <a:srgbClr val="000000"/>
                </a:solidFill>
                <a:latin typeface="Arial - 4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59600" y="2298700"/>
              <a:ext cx="410439" cy="5539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000" smtClean="0">
                  <a:solidFill>
                    <a:srgbClr val="000000"/>
                  </a:solidFill>
                  <a:latin typeface="Arial - 40"/>
                </a:rPr>
                <a:t>8</a:t>
              </a:r>
              <a:endParaRPr lang="en-US" sz="3000">
                <a:solidFill>
                  <a:srgbClr val="000000"/>
                </a:solidFill>
                <a:latin typeface="Arial - 4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7292975" y="2479294"/>
              <a:ext cx="266446" cy="127889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7303516" y="3300476"/>
              <a:ext cx="255905" cy="42545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7282307" y="3908298"/>
              <a:ext cx="159893" cy="149225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50800" y="279400"/>
            <a:ext cx="9991319" cy="141577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300" b="1" smtClean="0">
                <a:solidFill>
                  <a:srgbClr val="000000"/>
                </a:solidFill>
                <a:latin typeface="Arial - 57"/>
              </a:rPr>
              <a:t>The Octet Rule: </a:t>
            </a:r>
            <a:r>
              <a:rPr lang="en-US" sz="4300" smtClean="0">
                <a:solidFill>
                  <a:srgbClr val="FF0000"/>
                </a:solidFill>
                <a:latin typeface="Arial - 57"/>
              </a:rPr>
              <a:t>Atoms want to have a complete outer shell at all times.</a:t>
            </a:r>
            <a:endParaRPr lang="en-US" sz="4300">
              <a:solidFill>
                <a:srgbClr val="FF0000"/>
              </a:solidFill>
              <a:latin typeface="Arial - 5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00" y="4330700"/>
            <a:ext cx="4724400" cy="161582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300" smtClean="0">
                <a:solidFill>
                  <a:srgbClr val="0000FF"/>
                </a:solidFill>
                <a:latin typeface="Arial - 44"/>
              </a:rPr>
              <a:t>Since most the atoms the first shell (2), we call it the octet rule (8)</a:t>
            </a:r>
            <a:endParaRPr lang="en-US" sz="3300">
              <a:solidFill>
                <a:srgbClr val="0000FF"/>
              </a:solidFill>
              <a:latin typeface="Arial - 44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295521" y="6811645"/>
            <a:ext cx="880110" cy="66929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266819" y="5941060"/>
            <a:ext cx="1128903" cy="75577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04771" y="5118227"/>
            <a:ext cx="3817112" cy="774954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257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165100"/>
            <a:ext cx="9046769" cy="7232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100" smtClean="0">
                <a:solidFill>
                  <a:srgbClr val="0000FF"/>
                </a:solidFill>
                <a:latin typeface="Arial - 55"/>
              </a:rPr>
              <a:t>Let's take a look at Chlorine:</a:t>
            </a:r>
            <a:endParaRPr lang="en-US" sz="4100">
              <a:solidFill>
                <a:srgbClr val="0000FF"/>
              </a:solidFill>
              <a:latin typeface="Arial - 55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53314" y="1549908"/>
            <a:ext cx="3736594" cy="3538855"/>
            <a:chOff x="353314" y="1549908"/>
            <a:chExt cx="3736594" cy="3538855"/>
          </a:xfrm>
        </p:grpSpPr>
        <p:sp>
          <p:nvSpPr>
            <p:cNvPr id="3" name="TextBox 2"/>
            <p:cNvSpPr txBox="1"/>
            <p:nvPr/>
          </p:nvSpPr>
          <p:spPr>
            <a:xfrm>
              <a:off x="876300" y="1752600"/>
              <a:ext cx="2806700" cy="266226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6700" smtClean="0">
                  <a:solidFill>
                    <a:srgbClr val="000000"/>
                  </a:solidFill>
                  <a:latin typeface="Arial - 223"/>
                </a:rPr>
                <a:t>Cl</a:t>
              </a:r>
              <a:endParaRPr lang="en-US" sz="16700">
                <a:solidFill>
                  <a:srgbClr val="000000"/>
                </a:solidFill>
                <a:latin typeface="Arial - 223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1524127" y="1563497"/>
              <a:ext cx="382270" cy="38227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099564" y="4706493"/>
              <a:ext cx="382270" cy="38227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158492" y="1549908"/>
              <a:ext cx="382270" cy="38227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707638" y="2766060"/>
              <a:ext cx="382270" cy="38227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495425" y="4677664"/>
              <a:ext cx="382270" cy="38227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5506" y="3407537"/>
              <a:ext cx="382270" cy="38227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53314" y="2789809"/>
              <a:ext cx="382270" cy="38227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359400" y="1270000"/>
            <a:ext cx="4295216" cy="221599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600" smtClean="0">
                <a:solidFill>
                  <a:srgbClr val="800080"/>
                </a:solidFill>
                <a:latin typeface="Arial - 61"/>
              </a:rPr>
              <a:t>How many valence electrons?</a:t>
            </a:r>
            <a:endParaRPr lang="en-US" sz="4600">
              <a:solidFill>
                <a:srgbClr val="800080"/>
              </a:solidFill>
              <a:latin typeface="Arial - 61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64000" y="4876800"/>
            <a:ext cx="5844032" cy="18928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900" smtClean="0">
                <a:solidFill>
                  <a:srgbClr val="800080"/>
                </a:solidFill>
                <a:latin typeface="Arial - 53"/>
              </a:rPr>
              <a:t>How many more electrons until it fills its shell?</a:t>
            </a:r>
            <a:endParaRPr lang="en-US" sz="3900">
              <a:solidFill>
                <a:srgbClr val="800080"/>
              </a:solidFill>
              <a:latin typeface="Arial - 53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152011" y="4439031"/>
            <a:ext cx="5701792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434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165100"/>
            <a:ext cx="9046845" cy="72327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100" smtClean="0">
                <a:solidFill>
                  <a:srgbClr val="0000FF"/>
                </a:solidFill>
                <a:latin typeface="Arial - 55"/>
              </a:rPr>
              <a:t>Let's take a look at Chlorine:</a:t>
            </a:r>
            <a:endParaRPr lang="en-US" sz="4100">
              <a:solidFill>
                <a:srgbClr val="0000FF"/>
              </a:solidFill>
              <a:latin typeface="Arial - 55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02514" y="1956308"/>
            <a:ext cx="3736594" cy="3538855"/>
            <a:chOff x="302514" y="1956308"/>
            <a:chExt cx="3736594" cy="3538855"/>
          </a:xfrm>
        </p:grpSpPr>
        <p:sp>
          <p:nvSpPr>
            <p:cNvPr id="3" name="TextBox 2"/>
            <p:cNvSpPr txBox="1"/>
            <p:nvPr/>
          </p:nvSpPr>
          <p:spPr>
            <a:xfrm>
              <a:off x="825500" y="2159000"/>
              <a:ext cx="2806700" cy="266226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6700" smtClean="0">
                  <a:solidFill>
                    <a:srgbClr val="000000"/>
                  </a:solidFill>
                  <a:latin typeface="Arial - 223"/>
                </a:rPr>
                <a:t>Cl</a:t>
              </a:r>
              <a:endParaRPr lang="en-US" sz="16700">
                <a:solidFill>
                  <a:srgbClr val="000000"/>
                </a:solidFill>
                <a:latin typeface="Arial - 223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1473327" y="1969897"/>
              <a:ext cx="382270" cy="38227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048764" y="5112893"/>
              <a:ext cx="382270" cy="38227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107692" y="1956308"/>
              <a:ext cx="382270" cy="38227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656838" y="3172460"/>
              <a:ext cx="382270" cy="38227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444625" y="5084064"/>
              <a:ext cx="382270" cy="38227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14706" y="3813937"/>
              <a:ext cx="382270" cy="38227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02514" y="3196209"/>
              <a:ext cx="382270" cy="382270"/>
            </a:xfrm>
            <a:prstGeom prst="ellipse">
              <a:avLst/>
            </a:pr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33900" y="1676400"/>
            <a:ext cx="5547437" cy="243143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smtClean="0">
                <a:solidFill>
                  <a:srgbClr val="800080"/>
                </a:solidFill>
                <a:latin typeface="Arial - 50"/>
              </a:rPr>
              <a:t>Would it be easier to find one more electron, or get rid of seven. Hint* atoms are lazy ;)</a:t>
            </a:r>
            <a:endParaRPr lang="en-US" sz="3800">
              <a:solidFill>
                <a:srgbClr val="800080"/>
              </a:solidFill>
              <a:latin typeface="Arial - 50"/>
            </a:endParaRPr>
          </a:p>
        </p:txBody>
      </p:sp>
    </p:spTree>
    <p:extLst>
      <p:ext uri="{BB962C8B-B14F-4D97-AF65-F5344CB8AC3E}">
        <p14:creationId xmlns:p14="http://schemas.microsoft.com/office/powerpoint/2010/main" val="3160339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Custom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49" baseType="lpstr">
      <vt:lpstr>Arial</vt:lpstr>
      <vt:lpstr>Arial - 65</vt:lpstr>
      <vt:lpstr>Arial - 51</vt:lpstr>
      <vt:lpstr>Arial - 80</vt:lpstr>
      <vt:lpstr>Arial - 82</vt:lpstr>
      <vt:lpstr>Arial - 136</vt:lpstr>
      <vt:lpstr>Arial - 96</vt:lpstr>
      <vt:lpstr>Arial - 85</vt:lpstr>
      <vt:lpstr>Arial - 39</vt:lpstr>
      <vt:lpstr>Calibri</vt:lpstr>
      <vt:lpstr>Arial - 223</vt:lpstr>
      <vt:lpstr>Arial - 36</vt:lpstr>
      <vt:lpstr>Arial - 61</vt:lpstr>
      <vt:lpstr>Arial - 55</vt:lpstr>
      <vt:lpstr>Arial - 49</vt:lpstr>
      <vt:lpstr>Arial - 57</vt:lpstr>
      <vt:lpstr>Arial - 59</vt:lpstr>
      <vt:lpstr>Arial - 94</vt:lpstr>
      <vt:lpstr>Arial - 43</vt:lpstr>
      <vt:lpstr>Arial - 245</vt:lpstr>
      <vt:lpstr>Arial - 89</vt:lpstr>
      <vt:lpstr>Arial - 108</vt:lpstr>
      <vt:lpstr>Arial - 40</vt:lpstr>
      <vt:lpstr>Arial - 58</vt:lpstr>
      <vt:lpstr>Arial - 86</vt:lpstr>
      <vt:lpstr>Arial - 53</vt:lpstr>
      <vt:lpstr>Arial - 50</vt:lpstr>
      <vt:lpstr>Arial - 44</vt:lpstr>
      <vt:lpstr>Arial - 160</vt:lpstr>
      <vt:lpstr>Arial - 140</vt:lpstr>
      <vt:lpstr>Arial - 20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%username%</cp:lastModifiedBy>
  <cp:revision>1</cp:revision>
  <dcterms:created xsi:type="dcterms:W3CDTF">2015-12-08T19:25:36Z</dcterms:created>
  <dcterms:modified xsi:type="dcterms:W3CDTF">2015-12-08T19:25:42Z</dcterms:modified>
</cp:coreProperties>
</file>