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160000" cy="8369300"/>
  <p:notesSz cx="6858000" cy="9144000"/>
  <p:embeddedFontLs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9909"/>
            <a:ext cx="8636000" cy="1793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42603"/>
            <a:ext cx="7112000" cy="21388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0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3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5162"/>
            <a:ext cx="2286000" cy="71410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5162"/>
            <a:ext cx="6688667" cy="71410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5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78052"/>
            <a:ext cx="8636000" cy="166223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47267"/>
            <a:ext cx="8636000" cy="183078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52839"/>
            <a:ext cx="4487333" cy="55233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52839"/>
            <a:ext cx="4487333" cy="55233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5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73406"/>
            <a:ext cx="4489098" cy="7807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54153"/>
            <a:ext cx="4489098" cy="48220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73406"/>
            <a:ext cx="4490861" cy="7807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54153"/>
            <a:ext cx="4490861" cy="48220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2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19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3222"/>
            <a:ext cx="3342570" cy="14181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3224"/>
            <a:ext cx="5679722" cy="7142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51355"/>
            <a:ext cx="3342570" cy="5724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8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58510"/>
            <a:ext cx="6096000" cy="6916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7812"/>
            <a:ext cx="6096000" cy="50215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50140"/>
            <a:ext cx="6096000" cy="9822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1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5160"/>
            <a:ext cx="9144000" cy="1394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52839"/>
            <a:ext cx="9144000" cy="55233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57103"/>
            <a:ext cx="2370667" cy="44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B58A4-F1B9-4AB5-908D-ED6B56AB79DC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57103"/>
            <a:ext cx="3217333" cy="44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57103"/>
            <a:ext cx="2370667" cy="4455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E326-C3DE-4197-917F-8E1F766C1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4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900" y="190500"/>
            <a:ext cx="9780524" cy="7078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000" smtClean="0">
                <a:solidFill>
                  <a:srgbClr val="000000"/>
                </a:solidFill>
                <a:latin typeface="Arial - 54"/>
              </a:rPr>
              <a:t>How to Read the Periodic Table</a:t>
            </a:r>
            <a:endParaRPr lang="en-US" sz="4000">
              <a:solidFill>
                <a:srgbClr val="000000"/>
              </a:solidFill>
              <a:latin typeface="Arial - 54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1054100"/>
            <a:ext cx="9935972" cy="6938772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722801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1206500"/>
            <a:ext cx="6307963" cy="650290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76200"/>
            <a:ext cx="10077196" cy="15081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600" b="1" smtClean="0">
                <a:solidFill>
                  <a:srgbClr val="000000"/>
                </a:solidFill>
                <a:latin typeface="Arial - 61"/>
              </a:rPr>
              <a:t>Nuetron:</a:t>
            </a:r>
            <a:r>
              <a:rPr lang="en-US" sz="4600" smtClean="0">
                <a:solidFill>
                  <a:srgbClr val="000000"/>
                </a:solidFill>
                <a:latin typeface="Arial - 61"/>
              </a:rPr>
              <a:t> </a:t>
            </a:r>
            <a:r>
              <a:rPr lang="en-US" sz="4600" smtClean="0">
                <a:solidFill>
                  <a:srgbClr val="FF0000"/>
                </a:solidFill>
                <a:latin typeface="Arial - 61"/>
              </a:rPr>
              <a:t>The neutral part of the atom. </a:t>
            </a:r>
            <a:endParaRPr lang="en-US" sz="4600">
              <a:solidFill>
                <a:srgbClr val="FF0000"/>
              </a:solidFill>
              <a:latin typeface="Arial - 61"/>
            </a:endParaRPr>
          </a:p>
        </p:txBody>
      </p:sp>
    </p:spTree>
    <p:extLst>
      <p:ext uri="{BB962C8B-B14F-4D97-AF65-F5344CB8AC3E}">
        <p14:creationId xmlns:p14="http://schemas.microsoft.com/office/powerpoint/2010/main" val="247434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900" y="2159000"/>
            <a:ext cx="5638546" cy="5813425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76200"/>
            <a:ext cx="10077196" cy="15081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600" b="1" smtClean="0">
                <a:solidFill>
                  <a:srgbClr val="000000"/>
                </a:solidFill>
                <a:latin typeface="Arial - 61"/>
              </a:rPr>
              <a:t>Electron:</a:t>
            </a:r>
            <a:r>
              <a:rPr lang="en-US" sz="4600" smtClean="0">
                <a:solidFill>
                  <a:srgbClr val="000000"/>
                </a:solidFill>
                <a:latin typeface="Arial - 61"/>
              </a:rPr>
              <a:t> </a:t>
            </a:r>
            <a:r>
              <a:rPr lang="en-US" sz="4600" smtClean="0">
                <a:solidFill>
                  <a:srgbClr val="FF0000"/>
                </a:solidFill>
                <a:latin typeface="Arial - 61"/>
              </a:rPr>
              <a:t>The negative part of the atom. Found outside of the nucleus. </a:t>
            </a:r>
            <a:endParaRPr lang="en-US" sz="4600">
              <a:solidFill>
                <a:srgbClr val="FF0000"/>
              </a:solidFill>
              <a:latin typeface="Arial - 61"/>
            </a:endParaRPr>
          </a:p>
        </p:txBody>
      </p:sp>
    </p:spTree>
    <p:extLst>
      <p:ext uri="{BB962C8B-B14F-4D97-AF65-F5344CB8AC3E}">
        <p14:creationId xmlns:p14="http://schemas.microsoft.com/office/powerpoint/2010/main" val="1871903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1000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727081" y="621845"/>
            <a:ext cx="4582525" cy="4582524"/>
          </a:xfrm>
          <a:custGeom>
            <a:avLst/>
            <a:gdLst/>
            <a:ahLst/>
            <a:cxnLst/>
            <a:rect l="0" t="0" r="0" b="0"/>
            <a:pathLst>
              <a:path w="4582525" h="4582524">
                <a:moveTo>
                  <a:pt x="0" y="0"/>
                </a:moveTo>
                <a:lnTo>
                  <a:pt x="4582524" y="0"/>
                </a:lnTo>
                <a:lnTo>
                  <a:pt x="4582524" y="4582523"/>
                </a:lnTo>
                <a:lnTo>
                  <a:pt x="0" y="4582523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41600" y="571500"/>
            <a:ext cx="590222" cy="84638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900" smtClean="0">
                <a:solidFill>
                  <a:srgbClr val="000000"/>
                </a:solidFill>
                <a:latin typeface="Arial - 65"/>
              </a:rPr>
              <a:t>6</a:t>
            </a:r>
            <a:endParaRPr lang="en-US" sz="4900">
              <a:solidFill>
                <a:srgbClr val="000000"/>
              </a:solidFill>
              <a:latin typeface="Arial - 65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3800" y="1625600"/>
            <a:ext cx="1003193" cy="118494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7100" smtClean="0">
                <a:solidFill>
                  <a:srgbClr val="000000"/>
                </a:solidFill>
                <a:latin typeface="Arial - 95"/>
              </a:rPr>
              <a:t>C</a:t>
            </a:r>
            <a:endParaRPr lang="en-US" sz="7100">
              <a:solidFill>
                <a:srgbClr val="000000"/>
              </a:solidFill>
              <a:latin typeface="Arial - 95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7900" y="2959100"/>
            <a:ext cx="4062297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Arial - 72"/>
              </a:rPr>
              <a:t>CARBON</a:t>
            </a:r>
            <a:endParaRPr lang="en-US" sz="5400">
              <a:solidFill>
                <a:srgbClr val="000000"/>
              </a:solidFill>
              <a:latin typeface="Arial - 7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500" y="4114800"/>
            <a:ext cx="1825217" cy="60016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300" smtClean="0">
                <a:solidFill>
                  <a:srgbClr val="000000"/>
                </a:solidFill>
                <a:latin typeface="Arial - 44"/>
              </a:rPr>
              <a:t>12.011</a:t>
            </a:r>
            <a:endParaRPr lang="en-US" sz="3300">
              <a:solidFill>
                <a:srgbClr val="000000"/>
              </a:solidFill>
              <a:latin typeface="Arial - 4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1901" y="1052322"/>
            <a:ext cx="2678684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63163" y="2248154"/>
            <a:ext cx="2573528" cy="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08702" y="3358007"/>
            <a:ext cx="1329817" cy="47752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884168" y="4314698"/>
            <a:ext cx="2554351" cy="105156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round/>
            <a:headEnd type="non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46800" y="762000"/>
            <a:ext cx="3277394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Atomic Number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84900" y="1930400"/>
            <a:ext cx="3175819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Atomic Symbol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8600" y="3048000"/>
            <a:ext cx="1346572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Name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91300" y="3987800"/>
            <a:ext cx="3170936" cy="55399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000" smtClean="0">
                <a:solidFill>
                  <a:srgbClr val="000000"/>
                </a:solidFill>
                <a:latin typeface="Arial - 41"/>
              </a:rPr>
              <a:t>Atomic Mass</a:t>
            </a:r>
            <a:endParaRPr lang="en-US" sz="3000">
              <a:solidFill>
                <a:srgbClr val="000000"/>
              </a:solidFill>
              <a:latin typeface="Arial - 41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62800" y="4533900"/>
            <a:ext cx="1846188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(Weight)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3562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47681" y="2400300"/>
            <a:ext cx="9286234" cy="4763709"/>
            <a:chOff x="447681" y="2400300"/>
            <a:chExt cx="9286234" cy="4763709"/>
          </a:xfrm>
        </p:grpSpPr>
        <p:sp>
          <p:nvSpPr>
            <p:cNvPr id="2" name="Freeform 1"/>
            <p:cNvSpPr/>
            <p:nvPr/>
          </p:nvSpPr>
          <p:spPr>
            <a:xfrm>
              <a:off x="447681" y="2452066"/>
              <a:ext cx="4711953" cy="4711943"/>
            </a:xfrm>
            <a:custGeom>
              <a:avLst/>
              <a:gdLst/>
              <a:ahLst/>
              <a:cxnLst/>
              <a:rect l="0" t="0" r="0" b="0"/>
              <a:pathLst>
                <a:path w="4711953" h="4711943">
                  <a:moveTo>
                    <a:pt x="0" y="0"/>
                  </a:moveTo>
                  <a:lnTo>
                    <a:pt x="4711952" y="0"/>
                  </a:lnTo>
                  <a:lnTo>
                    <a:pt x="4711952" y="4711942"/>
                  </a:lnTo>
                  <a:lnTo>
                    <a:pt x="0" y="4711942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13000" y="2400300"/>
              <a:ext cx="603303" cy="8617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000" smtClean="0">
                  <a:solidFill>
                    <a:srgbClr val="000000"/>
                  </a:solidFill>
                  <a:latin typeface="Arial - 67"/>
                </a:rPr>
                <a:t>6</a:t>
              </a:r>
              <a:endParaRPr lang="en-US" sz="5000">
                <a:solidFill>
                  <a:srgbClr val="000000"/>
                </a:solidFill>
                <a:latin typeface="Arial - 6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35200" y="3479800"/>
              <a:ext cx="1027938" cy="121571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300" smtClean="0">
                  <a:solidFill>
                    <a:srgbClr val="000000"/>
                  </a:solidFill>
                  <a:latin typeface="Arial - 98"/>
                </a:rPr>
                <a:t>C</a:t>
              </a:r>
              <a:endParaRPr lang="en-US" sz="7300">
                <a:solidFill>
                  <a:srgbClr val="000000"/>
                </a:solidFill>
                <a:latin typeface="Arial - 9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711200" y="4851400"/>
              <a:ext cx="4173466" cy="93871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500" smtClean="0">
                  <a:solidFill>
                    <a:srgbClr val="000000"/>
                  </a:solidFill>
                  <a:latin typeface="Arial - 74"/>
                </a:rPr>
                <a:t>CARBON</a:t>
              </a:r>
              <a:endParaRPr lang="en-US" sz="5500">
                <a:solidFill>
                  <a:srgbClr val="000000"/>
                </a:solidFill>
                <a:latin typeface="Arial - 74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54200" y="6045200"/>
              <a:ext cx="1873163" cy="61555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400" smtClean="0">
                  <a:solidFill>
                    <a:srgbClr val="000000"/>
                  </a:solidFill>
                  <a:latin typeface="Arial - 46"/>
                </a:rPr>
                <a:t>12.011</a:t>
              </a:r>
              <a:endParaRPr lang="en-US" sz="3400">
                <a:solidFill>
                  <a:srgbClr val="000000"/>
                </a:solidFill>
                <a:latin typeface="Arial - 46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>
              <a:off x="3064383" y="2894711"/>
              <a:ext cx="2754376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3260979" y="4124325"/>
              <a:ext cx="2646299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4953000" y="5265547"/>
              <a:ext cx="1367409" cy="4902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3693922" y="6249162"/>
              <a:ext cx="2626487" cy="108204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019800" y="2590800"/>
              <a:ext cx="3366392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Number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57900" y="3797300"/>
              <a:ext cx="326194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Symbol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64300" y="4953000"/>
              <a:ext cx="138102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Name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77000" y="5918200"/>
              <a:ext cx="3256915" cy="5693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Atomic Mass</a:t>
              </a:r>
              <a:endParaRPr lang="en-US" sz="3100">
                <a:solidFill>
                  <a:srgbClr val="000000"/>
                </a:solidFill>
                <a:latin typeface="Arial - 42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61200" y="6477000"/>
              <a:ext cx="189475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(Weight)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6200" y="177800"/>
            <a:ext cx="10368534" cy="14157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b="1" smtClean="0">
                <a:solidFill>
                  <a:srgbClr val="000000"/>
                </a:solidFill>
                <a:latin typeface="Arial - 57"/>
              </a:rPr>
              <a:t>Atomic Number:</a:t>
            </a:r>
            <a:r>
              <a:rPr lang="en-US" sz="4300" smtClean="0">
                <a:solidFill>
                  <a:srgbClr val="000000"/>
                </a:solidFill>
                <a:latin typeface="Arial - 57"/>
              </a:rPr>
              <a:t> </a:t>
            </a:r>
            <a:r>
              <a:rPr lang="en-US" sz="4300" smtClean="0">
                <a:solidFill>
                  <a:srgbClr val="FF0000"/>
                </a:solidFill>
                <a:latin typeface="Arial - 57"/>
              </a:rPr>
              <a:t>The number of PROTONS in an atom</a:t>
            </a:r>
            <a:endParaRPr lang="en-US" sz="4300">
              <a:solidFill>
                <a:srgbClr val="FF0000"/>
              </a:solidFill>
              <a:latin typeface="Arial - 57"/>
            </a:endParaRPr>
          </a:p>
        </p:txBody>
      </p:sp>
    </p:spTree>
    <p:extLst>
      <p:ext uri="{BB962C8B-B14F-4D97-AF65-F5344CB8AC3E}">
        <p14:creationId xmlns:p14="http://schemas.microsoft.com/office/powerpoint/2010/main" val="441015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700" y="5054600"/>
            <a:ext cx="10368534" cy="14157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b="1" smtClean="0">
                <a:solidFill>
                  <a:srgbClr val="000000"/>
                </a:solidFill>
                <a:latin typeface="Arial - 57"/>
              </a:rPr>
              <a:t>Atomic Number:</a:t>
            </a:r>
            <a:r>
              <a:rPr lang="en-US" sz="4300" smtClean="0">
                <a:solidFill>
                  <a:srgbClr val="000000"/>
                </a:solidFill>
                <a:latin typeface="Arial - 57"/>
              </a:rPr>
              <a:t> </a:t>
            </a:r>
            <a:r>
              <a:rPr lang="en-US" sz="4300" smtClean="0">
                <a:solidFill>
                  <a:srgbClr val="FF0000"/>
                </a:solidFill>
                <a:latin typeface="Arial - 57"/>
              </a:rPr>
              <a:t>The number of PROTONS in an atom</a:t>
            </a:r>
            <a:endParaRPr lang="en-US" sz="4300">
              <a:solidFill>
                <a:srgbClr val="FF0000"/>
              </a:solidFill>
              <a:latin typeface="Arial - 5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400" y="88900"/>
            <a:ext cx="7910703" cy="135421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100" smtClean="0">
                <a:solidFill>
                  <a:srgbClr val="000000"/>
                </a:solidFill>
                <a:latin typeface="Arial - 55"/>
              </a:rPr>
              <a:t>Find the atomic number for the following atoms:</a:t>
            </a:r>
            <a:endParaRPr lang="en-US" sz="4100">
              <a:solidFill>
                <a:srgbClr val="000000"/>
              </a:solidFill>
              <a:latin typeface="Arial - 55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300" y="1714500"/>
            <a:ext cx="213484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1. Copper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2. Silver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3. Helium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4. Boron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3500" y="1816100"/>
            <a:ext cx="2660129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5. Gold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6. Vanadium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7. Uranium</a:t>
            </a:r>
          </a:p>
          <a:p>
            <a:r>
              <a:rPr lang="en-US" sz="2700" smtClean="0">
                <a:solidFill>
                  <a:srgbClr val="000000"/>
                </a:solidFill>
                <a:latin typeface="Arial - 36"/>
              </a:rPr>
              <a:t>8.Xenon</a:t>
            </a:r>
            <a:endParaRPr lang="en-US" sz="2700">
              <a:solidFill>
                <a:srgbClr val="000000"/>
              </a:solidFill>
              <a:latin typeface="Arial - 36"/>
            </a:endParaRPr>
          </a:p>
        </p:txBody>
      </p:sp>
    </p:spTree>
    <p:extLst>
      <p:ext uri="{BB962C8B-B14F-4D97-AF65-F5344CB8AC3E}">
        <p14:creationId xmlns:p14="http://schemas.microsoft.com/office/powerpoint/2010/main" val="872898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77800"/>
            <a:ext cx="10368534" cy="141577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300" b="1" smtClean="0">
                <a:solidFill>
                  <a:srgbClr val="000000"/>
                </a:solidFill>
                <a:latin typeface="Arial - 57"/>
              </a:rPr>
              <a:t>Atomic Symbol:</a:t>
            </a:r>
            <a:r>
              <a:rPr lang="en-US" sz="4300" smtClean="0">
                <a:solidFill>
                  <a:srgbClr val="000000"/>
                </a:solidFill>
                <a:latin typeface="Arial - 57"/>
              </a:rPr>
              <a:t> </a:t>
            </a:r>
            <a:r>
              <a:rPr lang="en-US" sz="4300" smtClean="0">
                <a:solidFill>
                  <a:srgbClr val="FF0000"/>
                </a:solidFill>
                <a:latin typeface="Arial - 57"/>
              </a:rPr>
              <a:t>The one or two letter abbreviation for an element. </a:t>
            </a:r>
            <a:endParaRPr lang="en-US" sz="4300">
              <a:solidFill>
                <a:srgbClr val="FF0000"/>
              </a:solidFill>
              <a:latin typeface="Arial - 57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95281" y="3035300"/>
            <a:ext cx="9286234" cy="4763709"/>
            <a:chOff x="295281" y="3035300"/>
            <a:chExt cx="9286234" cy="4763709"/>
          </a:xfrm>
        </p:grpSpPr>
        <p:sp>
          <p:nvSpPr>
            <p:cNvPr id="3" name="Freeform 2"/>
            <p:cNvSpPr/>
            <p:nvPr/>
          </p:nvSpPr>
          <p:spPr>
            <a:xfrm>
              <a:off x="295281" y="3087066"/>
              <a:ext cx="4711953" cy="4711943"/>
            </a:xfrm>
            <a:custGeom>
              <a:avLst/>
              <a:gdLst/>
              <a:ahLst/>
              <a:cxnLst/>
              <a:rect l="0" t="0" r="0" b="0"/>
              <a:pathLst>
                <a:path w="4711953" h="4711943">
                  <a:moveTo>
                    <a:pt x="0" y="0"/>
                  </a:moveTo>
                  <a:lnTo>
                    <a:pt x="4711952" y="0"/>
                  </a:lnTo>
                  <a:lnTo>
                    <a:pt x="4711952" y="4711942"/>
                  </a:lnTo>
                  <a:lnTo>
                    <a:pt x="0" y="4711942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60600" y="3035300"/>
              <a:ext cx="603303" cy="8617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000" smtClean="0">
                  <a:solidFill>
                    <a:srgbClr val="000000"/>
                  </a:solidFill>
                  <a:latin typeface="Arial - 67"/>
                </a:rPr>
                <a:t>6</a:t>
              </a:r>
              <a:endParaRPr lang="en-US" sz="5000">
                <a:solidFill>
                  <a:srgbClr val="000000"/>
                </a:solidFill>
                <a:latin typeface="Arial - 6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82800" y="4114800"/>
              <a:ext cx="1027938" cy="121571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300" smtClean="0">
                  <a:solidFill>
                    <a:srgbClr val="000000"/>
                  </a:solidFill>
                  <a:latin typeface="Arial - 98"/>
                </a:rPr>
                <a:t>C</a:t>
              </a:r>
              <a:endParaRPr lang="en-US" sz="7300">
                <a:solidFill>
                  <a:srgbClr val="000000"/>
                </a:solidFill>
                <a:latin typeface="Arial - 9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8800" y="5486400"/>
              <a:ext cx="4173466" cy="93871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500" smtClean="0">
                  <a:solidFill>
                    <a:srgbClr val="000000"/>
                  </a:solidFill>
                  <a:latin typeface="Arial - 74"/>
                </a:rPr>
                <a:t>CARBON</a:t>
              </a:r>
              <a:endParaRPr lang="en-US" sz="5500">
                <a:solidFill>
                  <a:srgbClr val="000000"/>
                </a:solidFill>
                <a:latin typeface="Arial - 7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01800" y="6680200"/>
              <a:ext cx="1873163" cy="61555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400" smtClean="0">
                  <a:solidFill>
                    <a:srgbClr val="000000"/>
                  </a:solidFill>
                  <a:latin typeface="Arial - 46"/>
                </a:rPr>
                <a:t>12.011</a:t>
              </a:r>
              <a:endParaRPr lang="en-US" sz="3400">
                <a:solidFill>
                  <a:srgbClr val="000000"/>
                </a:solidFill>
                <a:latin typeface="Arial - 46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911983" y="3529711"/>
              <a:ext cx="2754376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108579" y="4759325"/>
              <a:ext cx="2646299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800600" y="5900547"/>
              <a:ext cx="1367409" cy="4902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541522" y="6884162"/>
              <a:ext cx="2626487" cy="108204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67400" y="3225800"/>
              <a:ext cx="3366392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Number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05500" y="4432300"/>
              <a:ext cx="326194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Symbol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311900" y="5588000"/>
              <a:ext cx="138102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Name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24600" y="6553200"/>
              <a:ext cx="3256915" cy="5693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Atomic Mass</a:t>
              </a:r>
              <a:endParaRPr lang="en-US" sz="3100">
                <a:solidFill>
                  <a:srgbClr val="000000"/>
                </a:solidFill>
                <a:latin typeface="Arial - 4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08800" y="7112000"/>
              <a:ext cx="189475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(Weight)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429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228600"/>
            <a:ext cx="10045700" cy="126188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3800" b="1" smtClean="0">
                <a:solidFill>
                  <a:srgbClr val="000000"/>
                </a:solidFill>
                <a:latin typeface="Arial - 51"/>
              </a:rPr>
              <a:t>Atomic Mass:</a:t>
            </a:r>
            <a:r>
              <a:rPr lang="en-US" sz="3800" smtClean="0">
                <a:solidFill>
                  <a:srgbClr val="000000"/>
                </a:solidFill>
                <a:latin typeface="Arial - 51"/>
              </a:rPr>
              <a:t> </a:t>
            </a:r>
            <a:r>
              <a:rPr lang="en-US" sz="3800" smtClean="0">
                <a:solidFill>
                  <a:srgbClr val="FF0000"/>
                </a:solidFill>
                <a:latin typeface="Arial - 51"/>
              </a:rPr>
              <a:t>The number of protons AND neutrons in an atom</a:t>
            </a:r>
            <a:endParaRPr lang="en-US" sz="3800">
              <a:solidFill>
                <a:srgbClr val="FF0000"/>
              </a:solidFill>
              <a:latin typeface="Arial - 51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481" y="2425700"/>
            <a:ext cx="9286234" cy="4763709"/>
            <a:chOff x="244481" y="2425700"/>
            <a:chExt cx="9286234" cy="4763709"/>
          </a:xfrm>
        </p:grpSpPr>
        <p:sp>
          <p:nvSpPr>
            <p:cNvPr id="3" name="Freeform 2"/>
            <p:cNvSpPr/>
            <p:nvPr/>
          </p:nvSpPr>
          <p:spPr>
            <a:xfrm>
              <a:off x="244481" y="2477466"/>
              <a:ext cx="4711953" cy="4711943"/>
            </a:xfrm>
            <a:custGeom>
              <a:avLst/>
              <a:gdLst/>
              <a:ahLst/>
              <a:cxnLst/>
              <a:rect l="0" t="0" r="0" b="0"/>
              <a:pathLst>
                <a:path w="4711953" h="4711943">
                  <a:moveTo>
                    <a:pt x="0" y="0"/>
                  </a:moveTo>
                  <a:lnTo>
                    <a:pt x="4711952" y="0"/>
                  </a:lnTo>
                  <a:lnTo>
                    <a:pt x="4711952" y="4711942"/>
                  </a:lnTo>
                  <a:lnTo>
                    <a:pt x="0" y="4711942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209800" y="2425700"/>
              <a:ext cx="603303" cy="861774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000" smtClean="0">
                  <a:solidFill>
                    <a:srgbClr val="000000"/>
                  </a:solidFill>
                  <a:latin typeface="Arial - 67"/>
                </a:rPr>
                <a:t>6</a:t>
              </a:r>
              <a:endParaRPr lang="en-US" sz="5000">
                <a:solidFill>
                  <a:srgbClr val="000000"/>
                </a:solidFill>
                <a:latin typeface="Arial - 67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32000" y="3505200"/>
              <a:ext cx="1027938" cy="121571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7300" smtClean="0">
                  <a:solidFill>
                    <a:srgbClr val="000000"/>
                  </a:solidFill>
                  <a:latin typeface="Arial - 98"/>
                </a:rPr>
                <a:t>C</a:t>
              </a:r>
              <a:endParaRPr lang="en-US" sz="7300">
                <a:solidFill>
                  <a:srgbClr val="000000"/>
                </a:solidFill>
                <a:latin typeface="Arial - 9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8000" y="4876800"/>
              <a:ext cx="4173466" cy="938719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5500" smtClean="0">
                  <a:solidFill>
                    <a:srgbClr val="000000"/>
                  </a:solidFill>
                  <a:latin typeface="Arial - 74"/>
                </a:rPr>
                <a:t>CARBON</a:t>
              </a:r>
              <a:endParaRPr lang="en-US" sz="5500">
                <a:solidFill>
                  <a:srgbClr val="000000"/>
                </a:solidFill>
                <a:latin typeface="Arial - 74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651000" y="6070600"/>
              <a:ext cx="1873163" cy="615553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400" smtClean="0">
                  <a:solidFill>
                    <a:srgbClr val="000000"/>
                  </a:solidFill>
                  <a:latin typeface="Arial - 46"/>
                </a:rPr>
                <a:t>12.011</a:t>
              </a:r>
              <a:endParaRPr lang="en-US" sz="3400">
                <a:solidFill>
                  <a:srgbClr val="000000"/>
                </a:solidFill>
                <a:latin typeface="Arial - 46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2861183" y="2920111"/>
              <a:ext cx="2754376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3057779" y="4149725"/>
              <a:ext cx="2646299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4749800" y="5290947"/>
              <a:ext cx="1367409" cy="49022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3490722" y="6274562"/>
              <a:ext cx="2626487" cy="108204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16600" y="2616200"/>
              <a:ext cx="3366392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Number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54700" y="3822700"/>
              <a:ext cx="3261948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Atomic Symbol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61100" y="4978400"/>
              <a:ext cx="138102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Name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73800" y="5943600"/>
              <a:ext cx="3256915" cy="569387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3100" smtClean="0">
                  <a:solidFill>
                    <a:srgbClr val="000000"/>
                  </a:solidFill>
                  <a:latin typeface="Arial - 42"/>
                </a:rPr>
                <a:t>Atomic Mass</a:t>
              </a:r>
              <a:endParaRPr lang="en-US" sz="3100">
                <a:solidFill>
                  <a:srgbClr val="000000"/>
                </a:solidFill>
                <a:latin typeface="Arial - 4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58000" y="6502400"/>
              <a:ext cx="1894755" cy="507831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US" sz="2700" smtClean="0">
                  <a:solidFill>
                    <a:srgbClr val="000000"/>
                  </a:solidFill>
                  <a:latin typeface="Arial - 37"/>
                </a:rPr>
                <a:t>(Weight)</a:t>
              </a:r>
              <a:endParaRPr lang="en-US" sz="2700">
                <a:solidFill>
                  <a:srgbClr val="000000"/>
                </a:solidFill>
                <a:latin typeface="Arial - 3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30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38100"/>
            <a:ext cx="89281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5400" smtClean="0">
                <a:solidFill>
                  <a:srgbClr val="000000"/>
                </a:solidFill>
                <a:latin typeface="Arial - 72"/>
              </a:rPr>
              <a:t>The Parts of an Atom</a:t>
            </a:r>
            <a:endParaRPr lang="en-US" sz="5400">
              <a:solidFill>
                <a:srgbClr val="000000"/>
              </a:solidFill>
              <a:latin typeface="Arial - 72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1155700"/>
            <a:ext cx="6159500" cy="6350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:p14="http://schemas.microsoft.com/office/powerpoint/2010/main" val="100255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917700"/>
            <a:ext cx="5657342" cy="58327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76200"/>
            <a:ext cx="10077196" cy="15081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600" b="1" smtClean="0">
                <a:solidFill>
                  <a:srgbClr val="000000"/>
                </a:solidFill>
                <a:latin typeface="Arial - 61"/>
              </a:rPr>
              <a:t>Nucleus:</a:t>
            </a:r>
            <a:r>
              <a:rPr lang="en-US" sz="4600" smtClean="0">
                <a:solidFill>
                  <a:srgbClr val="000000"/>
                </a:solidFill>
                <a:latin typeface="Arial - 61"/>
              </a:rPr>
              <a:t> </a:t>
            </a:r>
            <a:r>
              <a:rPr lang="en-US" sz="4600" smtClean="0">
                <a:solidFill>
                  <a:srgbClr val="FF0000"/>
                </a:solidFill>
                <a:latin typeface="Arial - 61"/>
              </a:rPr>
              <a:t>The dense center of an atom. Contain protons and neutrons. </a:t>
            </a:r>
            <a:endParaRPr lang="en-US" sz="4600">
              <a:solidFill>
                <a:srgbClr val="FF0000"/>
              </a:solidFill>
              <a:latin typeface="Arial - 61"/>
            </a:endParaRPr>
          </a:p>
        </p:txBody>
      </p:sp>
    </p:spTree>
    <p:extLst>
      <p:ext uri="{BB962C8B-B14F-4D97-AF65-F5344CB8AC3E}">
        <p14:creationId xmlns:p14="http://schemas.microsoft.com/office/powerpoint/2010/main" val="203443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700" y="1917700"/>
            <a:ext cx="5657342" cy="5832729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Box 2"/>
          <p:cNvSpPr txBox="1"/>
          <p:nvPr/>
        </p:nvSpPr>
        <p:spPr>
          <a:xfrm>
            <a:off x="203200" y="76200"/>
            <a:ext cx="10077196" cy="15081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4600" b="1" smtClean="0">
                <a:solidFill>
                  <a:srgbClr val="000000"/>
                </a:solidFill>
                <a:latin typeface="Arial - 61"/>
              </a:rPr>
              <a:t>Proton:</a:t>
            </a:r>
            <a:r>
              <a:rPr lang="en-US" sz="4600" smtClean="0">
                <a:solidFill>
                  <a:srgbClr val="000000"/>
                </a:solidFill>
                <a:latin typeface="Arial - 61"/>
              </a:rPr>
              <a:t> </a:t>
            </a:r>
            <a:r>
              <a:rPr lang="en-US" sz="4600" smtClean="0">
                <a:solidFill>
                  <a:srgbClr val="FF0000"/>
                </a:solidFill>
                <a:latin typeface="Arial - 61"/>
              </a:rPr>
              <a:t>The positive part of the atom. Also the atomic number </a:t>
            </a:r>
            <a:endParaRPr lang="en-US" sz="4600">
              <a:solidFill>
                <a:srgbClr val="FF0000"/>
              </a:solidFill>
              <a:latin typeface="Arial - 61"/>
            </a:endParaRPr>
          </a:p>
        </p:txBody>
      </p:sp>
    </p:spTree>
    <p:extLst>
      <p:ext uri="{BB962C8B-B14F-4D97-AF65-F5344CB8AC3E}">
        <p14:creationId xmlns:p14="http://schemas.microsoft.com/office/powerpoint/2010/main" val="300533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Custom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32" baseType="lpstr">
      <vt:lpstr>Arial</vt:lpstr>
      <vt:lpstr>Arial - 46</vt:lpstr>
      <vt:lpstr>Arial - 74</vt:lpstr>
      <vt:lpstr>Arial - 41</vt:lpstr>
      <vt:lpstr>Arial - 51</vt:lpstr>
      <vt:lpstr>Arial - 42</vt:lpstr>
      <vt:lpstr>Arial - 95</vt:lpstr>
      <vt:lpstr>Arial - 57</vt:lpstr>
      <vt:lpstr>Arial - 36</vt:lpstr>
      <vt:lpstr>Arial - 37</vt:lpstr>
      <vt:lpstr>Arial - 67</vt:lpstr>
      <vt:lpstr>Arial - 61</vt:lpstr>
      <vt:lpstr>Arial - 55</vt:lpstr>
      <vt:lpstr>Arial - 65</vt:lpstr>
      <vt:lpstr>Arial - 72</vt:lpstr>
      <vt:lpstr>Arial - 54</vt:lpstr>
      <vt:lpstr>Calibri</vt:lpstr>
      <vt:lpstr>Arial - 98</vt:lpstr>
      <vt:lpstr>Arial - 44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%username%</dc:creator>
  <cp:lastModifiedBy>%username%</cp:lastModifiedBy>
  <cp:revision>1</cp:revision>
  <dcterms:created xsi:type="dcterms:W3CDTF">2015-11-02T16:53:43Z</dcterms:created>
  <dcterms:modified xsi:type="dcterms:W3CDTF">2015-11-02T16:53:48Z</dcterms:modified>
</cp:coreProperties>
</file>