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8331200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88074"/>
            <a:ext cx="8636000" cy="1785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1014"/>
            <a:ext cx="7112000" cy="21290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4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3636"/>
            <a:ext cx="2286000" cy="71085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3636"/>
            <a:ext cx="6688667" cy="71085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9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9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53569"/>
            <a:ext cx="8636000" cy="16546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31119"/>
            <a:ext cx="8636000" cy="1822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0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4878"/>
            <a:ext cx="4489098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42070"/>
            <a:ext cx="4489098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64878"/>
            <a:ext cx="4490861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42070"/>
            <a:ext cx="4490861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1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1705"/>
            <a:ext cx="3342570" cy="14116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1707"/>
            <a:ext cx="5679722" cy="7110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43382"/>
            <a:ext cx="3342570" cy="56987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7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31840"/>
            <a:ext cx="6096000" cy="6884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4408"/>
            <a:ext cx="6096000" cy="4998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20322"/>
            <a:ext cx="6096000" cy="9777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3634"/>
            <a:ext cx="9144000" cy="1388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3948"/>
            <a:ext cx="9144000" cy="5498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2654-6CB0-4EC5-B94C-8CA3473A734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21790"/>
            <a:ext cx="3217333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A15C-14E9-4D77-B82C-0089DF06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" y="304800"/>
            <a:ext cx="10104903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smtClean="0">
                <a:solidFill>
                  <a:srgbClr val="000000"/>
                </a:solidFill>
                <a:latin typeface="Arial - 43"/>
              </a:rPr>
              <a:t>Valence Electrons and Lewis Structures:</a:t>
            </a:r>
            <a:endParaRPr lang="en-US" sz="3200">
              <a:solidFill>
                <a:srgbClr val="000000"/>
              </a:solidFill>
              <a:latin typeface="Arial - 4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7700" y="863600"/>
            <a:ext cx="5671342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November 9th, 2015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044700"/>
            <a:ext cx="8251347" cy="514368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334865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2700"/>
            <a:ext cx="7461835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600" smtClean="0">
                <a:solidFill>
                  <a:srgbClr val="000000"/>
                </a:solidFill>
                <a:latin typeface="Arial - 75"/>
              </a:rPr>
              <a:t>Lewis Structures:</a:t>
            </a:r>
            <a:endParaRPr lang="en-US" sz="5600">
              <a:solidFill>
                <a:srgbClr val="000000"/>
              </a:solidFill>
              <a:latin typeface="Arial - 75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816100"/>
            <a:ext cx="4195616" cy="41956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00" y="1841500"/>
            <a:ext cx="3742620" cy="40136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07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7800"/>
            <a:ext cx="9999096" cy="20774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300" b="1" smtClean="0">
                <a:solidFill>
                  <a:srgbClr val="000000"/>
                </a:solidFill>
                <a:latin typeface="Arial - 58"/>
              </a:rPr>
              <a:t>Lewis Structures: </a:t>
            </a:r>
            <a:r>
              <a:rPr lang="en-US" sz="4300" smtClean="0">
                <a:solidFill>
                  <a:srgbClr val="FF0000"/>
                </a:solidFill>
                <a:latin typeface="Arial - 58"/>
              </a:rPr>
              <a:t>A diagram that shows the valence electrons for an atom. </a:t>
            </a:r>
            <a:endParaRPr lang="en-US" sz="4300">
              <a:solidFill>
                <a:srgbClr val="FF0000"/>
              </a:solidFill>
              <a:latin typeface="Arial - 5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3924300"/>
            <a:ext cx="2944666" cy="29446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3454400"/>
            <a:ext cx="3177846" cy="34099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20478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1600"/>
            <a:ext cx="9805862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000" b="1" smtClean="0">
                <a:solidFill>
                  <a:srgbClr val="000000"/>
                </a:solidFill>
                <a:latin typeface="Arial - 41"/>
              </a:rPr>
              <a:t>How Do I Create a Lewis Structure?</a:t>
            </a:r>
            <a:endParaRPr lang="en-US" sz="3000" b="1">
              <a:solidFill>
                <a:srgbClr val="000000"/>
              </a:solidFill>
              <a:latin typeface="Arial - 4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500" y="3340100"/>
            <a:ext cx="9154934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500" b="1" smtClean="0">
                <a:solidFill>
                  <a:srgbClr val="000000"/>
                </a:solidFill>
                <a:latin typeface="Arial - 60"/>
              </a:rPr>
              <a:t>Step 1: </a:t>
            </a:r>
            <a:r>
              <a:rPr lang="en-US" sz="4500" smtClean="0">
                <a:solidFill>
                  <a:srgbClr val="FF0000"/>
                </a:solidFill>
                <a:latin typeface="Arial - 60"/>
              </a:rPr>
              <a:t>Find the element on the periodic table.</a:t>
            </a:r>
            <a:endParaRPr lang="en-US" sz="4500">
              <a:solidFill>
                <a:srgbClr val="FF0000"/>
              </a:solidFill>
              <a:latin typeface="Arial - 6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660400"/>
            <a:ext cx="9031239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smtClean="0">
                <a:solidFill>
                  <a:srgbClr val="0000FF"/>
                </a:solidFill>
                <a:latin typeface="Arial - 47"/>
              </a:rPr>
              <a:t>This will be a lot easier than Bohr Diagrams now that you have your Periodic Table all set up. </a:t>
            </a:r>
            <a:endParaRPr lang="en-US" sz="3500">
              <a:solidFill>
                <a:srgbClr val="0000FF"/>
              </a:solidFill>
              <a:latin typeface="Arial - 47"/>
            </a:endParaRPr>
          </a:p>
        </p:txBody>
      </p:sp>
    </p:spTree>
    <p:extLst>
      <p:ext uri="{BB962C8B-B14F-4D97-AF65-F5344CB8AC3E}">
        <p14:creationId xmlns:p14="http://schemas.microsoft.com/office/powerpoint/2010/main" val="130727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1600"/>
            <a:ext cx="9805924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000" b="1" smtClean="0">
                <a:solidFill>
                  <a:srgbClr val="000000"/>
                </a:solidFill>
                <a:latin typeface="Arial - 41"/>
              </a:rPr>
              <a:t>How Do I Create a Lewis Structure?</a:t>
            </a:r>
            <a:endParaRPr lang="en-US" sz="3000" b="1">
              <a:solidFill>
                <a:srgbClr val="000000"/>
              </a:solidFill>
              <a:latin typeface="Arial - 4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320800"/>
            <a:ext cx="9156700" cy="19389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b="1" smtClean="0">
                <a:solidFill>
                  <a:srgbClr val="000000"/>
                </a:solidFill>
                <a:latin typeface="Arial - 54"/>
              </a:rPr>
              <a:t>Step 2: </a:t>
            </a:r>
            <a:r>
              <a:rPr lang="en-US" sz="4000" smtClean="0">
                <a:solidFill>
                  <a:srgbClr val="FF0000"/>
                </a:solidFill>
                <a:latin typeface="Arial - 54"/>
              </a:rPr>
              <a:t>Find the number you wrote above that column. That's the number of valence electrons for that atom. </a:t>
            </a:r>
            <a:endParaRPr lang="en-US" sz="4000">
              <a:solidFill>
                <a:srgbClr val="FF0000"/>
              </a:solidFill>
              <a:latin typeface="Arial - 54"/>
            </a:endParaRPr>
          </a:p>
        </p:txBody>
      </p:sp>
    </p:spTree>
    <p:extLst>
      <p:ext uri="{BB962C8B-B14F-4D97-AF65-F5344CB8AC3E}">
        <p14:creationId xmlns:p14="http://schemas.microsoft.com/office/powerpoint/2010/main" val="359257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1600"/>
            <a:ext cx="9805924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000" b="1" smtClean="0">
                <a:solidFill>
                  <a:srgbClr val="000000"/>
                </a:solidFill>
                <a:latin typeface="Arial - 41"/>
              </a:rPr>
              <a:t>How Do I Create a Lewis Structure?</a:t>
            </a:r>
            <a:endParaRPr lang="en-US" sz="3000" b="1">
              <a:solidFill>
                <a:srgbClr val="000000"/>
              </a:solidFill>
              <a:latin typeface="Arial - 4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100" y="762000"/>
            <a:ext cx="91567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b="1" smtClean="0">
                <a:solidFill>
                  <a:srgbClr val="000000"/>
                </a:solidFill>
                <a:latin typeface="Arial - 54"/>
              </a:rPr>
              <a:t>Step 3: </a:t>
            </a:r>
            <a:r>
              <a:rPr lang="en-US" sz="4000" smtClean="0">
                <a:solidFill>
                  <a:srgbClr val="FF0000"/>
                </a:solidFill>
                <a:latin typeface="Arial - 54"/>
              </a:rPr>
              <a:t>Let's draw some dots. Follow the order below.</a:t>
            </a:r>
            <a:endParaRPr lang="en-US" sz="4000">
              <a:solidFill>
                <a:srgbClr val="FF0000"/>
              </a:solidFill>
              <a:latin typeface="Arial - 5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12923" y="3531489"/>
            <a:ext cx="3790691" cy="3221829"/>
            <a:chOff x="2812923" y="3531489"/>
            <a:chExt cx="3790691" cy="3221829"/>
          </a:xfrm>
        </p:grpSpPr>
        <p:sp>
          <p:nvSpPr>
            <p:cNvPr id="4" name="TextBox 3"/>
            <p:cNvSpPr txBox="1"/>
            <p:nvPr/>
          </p:nvSpPr>
          <p:spPr>
            <a:xfrm>
              <a:off x="3355856" y="3904689"/>
              <a:ext cx="2636383" cy="195438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100" smtClean="0">
                  <a:solidFill>
                    <a:srgbClr val="000000"/>
                  </a:solidFill>
                  <a:latin typeface="Arial - 161"/>
                </a:rPr>
                <a:t>Ee</a:t>
              </a:r>
              <a:endParaRPr lang="en-US" sz="12100">
                <a:solidFill>
                  <a:srgbClr val="000000"/>
                </a:solidFill>
                <a:latin typeface="Arial - 161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774001" y="6196209"/>
              <a:ext cx="557032" cy="557032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055429" y="6196139"/>
              <a:ext cx="557182" cy="557179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31463" y="4474595"/>
              <a:ext cx="557180" cy="55718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812923" y="5193152"/>
              <a:ext cx="557180" cy="55718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42863" y="4399746"/>
              <a:ext cx="557181" cy="557179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010520" y="3531489"/>
              <a:ext cx="557180" cy="55718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46434" y="5223091"/>
              <a:ext cx="557180" cy="55718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773985" y="3546458"/>
              <a:ext cx="557181" cy="557179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987800" y="2730500"/>
            <a:ext cx="526881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200" smtClean="0">
                <a:solidFill>
                  <a:srgbClr val="000000"/>
                </a:solidFill>
                <a:latin typeface="Arial - 56"/>
              </a:rPr>
              <a:t>1</a:t>
            </a:r>
            <a:endParaRPr lang="en-US" sz="4200">
              <a:solidFill>
                <a:srgbClr val="000000"/>
              </a:solidFill>
              <a:latin typeface="Arial - 56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7500" y="6832600"/>
            <a:ext cx="501298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2</a:t>
            </a:r>
            <a:endParaRPr lang="en-US" sz="3900">
              <a:solidFill>
                <a:srgbClr val="000000"/>
              </a:solidFill>
              <a:latin typeface="Arial - 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47900" y="4254500"/>
            <a:ext cx="520348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00"/>
                </a:solidFill>
                <a:latin typeface="Arial - 55"/>
              </a:rPr>
              <a:t>3</a:t>
            </a:r>
            <a:endParaRPr lang="en-US" sz="4100">
              <a:solidFill>
                <a:srgbClr val="000000"/>
              </a:solidFill>
              <a:latin typeface="Arial - 55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2100" y="4305300"/>
            <a:ext cx="478155" cy="6617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00"/>
                </a:solidFill>
                <a:latin typeface="Arial - 49"/>
              </a:rPr>
              <a:t>4</a:t>
            </a:r>
            <a:endParaRPr lang="en-US" sz="3700">
              <a:solidFill>
                <a:srgbClr val="000000"/>
              </a:solidFill>
              <a:latin typeface="Arial - 4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7100" y="2730500"/>
            <a:ext cx="531052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200" smtClean="0">
                <a:solidFill>
                  <a:srgbClr val="000000"/>
                </a:solidFill>
                <a:latin typeface="Arial - 57"/>
              </a:rPr>
              <a:t>5</a:t>
            </a:r>
            <a:endParaRPr lang="en-US" sz="4200">
              <a:solidFill>
                <a:srgbClr val="000000"/>
              </a:solidFill>
              <a:latin typeface="Arial - 5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7900" y="6845300"/>
            <a:ext cx="509946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Arial - 54"/>
              </a:rPr>
              <a:t>6</a:t>
            </a:r>
            <a:endParaRPr lang="en-US" sz="4000">
              <a:solidFill>
                <a:srgbClr val="000000"/>
              </a:solidFill>
              <a:latin typeface="Arial - 5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3300" y="5118100"/>
            <a:ext cx="477018" cy="6617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00"/>
                </a:solidFill>
                <a:latin typeface="Arial - 49"/>
              </a:rPr>
              <a:t>7</a:t>
            </a:r>
            <a:endParaRPr lang="en-US" sz="3700">
              <a:solidFill>
                <a:srgbClr val="000000"/>
              </a:solidFill>
              <a:latin typeface="Arial - 4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92900" y="5181600"/>
            <a:ext cx="475938" cy="6617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00"/>
                </a:solidFill>
                <a:latin typeface="Arial - 49"/>
              </a:rPr>
              <a:t>8</a:t>
            </a:r>
            <a:endParaRPr lang="en-US" sz="3700">
              <a:solidFill>
                <a:srgbClr val="000000"/>
              </a:solidFill>
              <a:latin typeface="Arial - 49"/>
            </a:endParaRPr>
          </a:p>
        </p:txBody>
      </p:sp>
    </p:spTree>
    <p:extLst>
      <p:ext uri="{BB962C8B-B14F-4D97-AF65-F5344CB8AC3E}">
        <p14:creationId xmlns:p14="http://schemas.microsoft.com/office/powerpoint/2010/main" val="2595648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25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65100"/>
            <a:ext cx="10376130" cy="126188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b="1" smtClean="0">
                <a:solidFill>
                  <a:srgbClr val="000000"/>
                </a:solidFill>
                <a:latin typeface="Arial - 51"/>
              </a:rPr>
              <a:t>Valence Electron:</a:t>
            </a:r>
            <a:r>
              <a:rPr lang="en-US" sz="3800" smtClean="0">
                <a:solidFill>
                  <a:srgbClr val="FF0000"/>
                </a:solidFill>
                <a:latin typeface="Arial - 51"/>
              </a:rPr>
              <a:t> The electrons in the outer most shell of an atom.</a:t>
            </a:r>
            <a:endParaRPr lang="en-US" sz="3800">
              <a:solidFill>
                <a:srgbClr val="FF0000"/>
              </a:solidFill>
              <a:latin typeface="Arial - 51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866900"/>
            <a:ext cx="8466410" cy="57160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14068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9700"/>
            <a:ext cx="9442225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FF"/>
                </a:solidFill>
                <a:latin typeface="Arial - 50"/>
              </a:rPr>
              <a:t>How do we find the number of </a:t>
            </a:r>
            <a:r>
              <a:rPr lang="en-US" sz="3700" b="1" u="sng" smtClean="0">
                <a:solidFill>
                  <a:srgbClr val="0000FF"/>
                </a:solidFill>
                <a:latin typeface="Arial - 50"/>
              </a:rPr>
              <a:t>Valence Electrons</a:t>
            </a:r>
            <a:r>
              <a:rPr lang="en-US" sz="3700" smtClean="0">
                <a:solidFill>
                  <a:srgbClr val="0000FF"/>
                </a:solidFill>
                <a:latin typeface="Arial - 50"/>
              </a:rPr>
              <a:t> for an atom?</a:t>
            </a:r>
            <a:endParaRPr lang="en-US" sz="3700">
              <a:solidFill>
                <a:srgbClr val="0000FF"/>
              </a:solidFill>
              <a:latin typeface="Arial - 5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84400"/>
            <a:ext cx="9050767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b="1" smtClean="0">
                <a:solidFill>
                  <a:srgbClr val="000000"/>
                </a:solidFill>
                <a:latin typeface="Arial - 47"/>
              </a:rPr>
              <a:t>Step 1:</a:t>
            </a:r>
            <a:r>
              <a:rPr lang="en-US" sz="3500" smtClean="0">
                <a:solidFill>
                  <a:srgbClr val="000000"/>
                </a:solidFill>
                <a:latin typeface="Arial - 47"/>
              </a:rPr>
              <a:t> </a:t>
            </a:r>
            <a:r>
              <a:rPr lang="en-US" sz="3500" smtClean="0">
                <a:solidFill>
                  <a:srgbClr val="FF0000"/>
                </a:solidFill>
                <a:latin typeface="Arial - 47"/>
              </a:rPr>
              <a:t>Draw the </a:t>
            </a:r>
            <a:r>
              <a:rPr lang="en-US" sz="3500" b="1" smtClean="0">
                <a:solidFill>
                  <a:srgbClr val="FF0000"/>
                </a:solidFill>
                <a:latin typeface="Arial - 47"/>
              </a:rPr>
              <a:t>Bohr Diagram</a:t>
            </a:r>
            <a:r>
              <a:rPr lang="en-US" sz="3500" smtClean="0">
                <a:solidFill>
                  <a:srgbClr val="FF0000"/>
                </a:solidFill>
                <a:latin typeface="Arial - 47"/>
              </a:rPr>
              <a:t>.</a:t>
            </a:r>
            <a:endParaRPr lang="en-US" sz="3500">
              <a:solidFill>
                <a:srgbClr val="FF0000"/>
              </a:solidFill>
              <a:latin typeface="Arial - 47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501900" y="3086100"/>
            <a:ext cx="4417867" cy="4417865"/>
            <a:chOff x="2501900" y="3086100"/>
            <a:chExt cx="4417867" cy="4417865"/>
          </a:xfrm>
        </p:grpSpPr>
        <p:sp>
          <p:nvSpPr>
            <p:cNvPr id="4" name="Oval 3"/>
            <p:cNvSpPr/>
            <p:nvPr/>
          </p:nvSpPr>
          <p:spPr>
            <a:xfrm>
              <a:off x="4127236" y="4696963"/>
              <a:ext cx="1181764" cy="1181767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730822" y="4314924"/>
              <a:ext cx="1974595" cy="1974599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12625" y="3696826"/>
              <a:ext cx="3196424" cy="3196424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01900" y="3086100"/>
              <a:ext cx="4417867" cy="4417865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7593" y="5053602"/>
              <a:ext cx="556245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000000"/>
                  </a:solidFill>
                  <a:latin typeface="Arial - 35"/>
                </a:rPr>
                <a:t>Cl</a:t>
              </a:r>
              <a:endParaRPr lang="en-US" sz="2600">
                <a:solidFill>
                  <a:srgbClr val="000000"/>
                </a:solidFill>
                <a:latin typeface="Arial - 35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629462" y="4620956"/>
              <a:ext cx="170221" cy="17022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677385" y="6183225"/>
              <a:ext cx="170220" cy="17022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642258" y="5215197"/>
              <a:ext cx="170222" cy="170219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610291" y="4227997"/>
              <a:ext cx="170221" cy="17022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616665" y="5196030"/>
              <a:ext cx="170221" cy="17022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038439" y="5263117"/>
              <a:ext cx="170217" cy="17022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20487" y="5119349"/>
              <a:ext cx="170221" cy="17022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696552" y="6825391"/>
              <a:ext cx="170221" cy="17022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591123" y="3614590"/>
              <a:ext cx="170221" cy="170222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377053" y="5828603"/>
              <a:ext cx="170221" cy="170222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357884" y="4553869"/>
              <a:ext cx="170221" cy="17022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68133" y="5914863"/>
              <a:ext cx="170221" cy="17022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958544" y="4496358"/>
              <a:ext cx="170221" cy="17022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667802" y="5761510"/>
              <a:ext cx="170220" cy="17022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508079" y="6336581"/>
              <a:ext cx="170222" cy="170222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808355" y="6279074"/>
              <a:ext cx="170221" cy="17022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731678" y="4084227"/>
              <a:ext cx="170221" cy="170223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653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9700"/>
            <a:ext cx="9442196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FF"/>
                </a:solidFill>
                <a:latin typeface="Arial - 50"/>
              </a:rPr>
              <a:t>How do we find the number of </a:t>
            </a:r>
            <a:r>
              <a:rPr lang="en-US" sz="3700" b="1" u="sng" smtClean="0">
                <a:solidFill>
                  <a:srgbClr val="0000FF"/>
                </a:solidFill>
                <a:latin typeface="Arial - 50"/>
              </a:rPr>
              <a:t>Valence Electrons</a:t>
            </a:r>
            <a:r>
              <a:rPr lang="en-US" sz="3700" smtClean="0">
                <a:solidFill>
                  <a:srgbClr val="0000FF"/>
                </a:solidFill>
                <a:latin typeface="Arial - 50"/>
              </a:rPr>
              <a:t> for an atom?</a:t>
            </a:r>
            <a:endParaRPr lang="en-US" sz="3700">
              <a:solidFill>
                <a:srgbClr val="0000FF"/>
              </a:solidFill>
              <a:latin typeface="Arial - 5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00" y="1943100"/>
            <a:ext cx="9639300" cy="116955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b="1" smtClean="0">
                <a:solidFill>
                  <a:srgbClr val="000000"/>
                </a:solidFill>
                <a:latin typeface="Arial - 47"/>
              </a:rPr>
              <a:t>Step 2:</a:t>
            </a:r>
            <a:r>
              <a:rPr lang="en-US" sz="3500" smtClean="0">
                <a:solidFill>
                  <a:srgbClr val="000000"/>
                </a:solidFill>
                <a:latin typeface="Arial - 47"/>
              </a:rPr>
              <a:t> </a:t>
            </a:r>
            <a:r>
              <a:rPr lang="en-US" sz="3500" smtClean="0">
                <a:solidFill>
                  <a:srgbClr val="FF0000"/>
                </a:solidFill>
                <a:latin typeface="Arial - 47"/>
              </a:rPr>
              <a:t>How many electrons are in the outmost shell?</a:t>
            </a:r>
            <a:endParaRPr lang="en-US" sz="3500">
              <a:solidFill>
                <a:srgbClr val="FF0000"/>
              </a:solidFill>
              <a:latin typeface="Arial - 47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692146" y="3506978"/>
            <a:ext cx="4101064" cy="4136250"/>
            <a:chOff x="2692146" y="3506978"/>
            <a:chExt cx="4101064" cy="4136250"/>
          </a:xfrm>
        </p:grpSpPr>
        <p:sp>
          <p:nvSpPr>
            <p:cNvPr id="4" name="Oval 3"/>
            <p:cNvSpPr/>
            <p:nvPr/>
          </p:nvSpPr>
          <p:spPr>
            <a:xfrm>
              <a:off x="4024148" y="4831127"/>
              <a:ext cx="1445734" cy="1445743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39187" y="4363753"/>
              <a:ext cx="2415660" cy="241567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782901" y="3607579"/>
              <a:ext cx="3910405" cy="3910427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30250" y="5267429"/>
              <a:ext cx="652121" cy="58477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200" smtClean="0">
                  <a:solidFill>
                    <a:srgbClr val="000000"/>
                  </a:solidFill>
                  <a:latin typeface="Arial - 43"/>
                </a:rPr>
                <a:t>Cl</a:t>
              </a:r>
              <a:endParaRPr lang="en-US" sz="3200">
                <a:solidFill>
                  <a:srgbClr val="000000"/>
                </a:solidFill>
                <a:latin typeface="Arial - 43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638557" y="4738146"/>
              <a:ext cx="208241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97187" y="6649383"/>
              <a:ext cx="208240" cy="208242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30846" y="5465121"/>
              <a:ext cx="208241" cy="20824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15106" y="4257402"/>
              <a:ext cx="208241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846264" y="5441669"/>
              <a:ext cx="208240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92146" y="5523749"/>
              <a:ext cx="208242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584969" y="5347862"/>
              <a:ext cx="208241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0632" y="7434992"/>
              <a:ext cx="208240" cy="20823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591653" y="3506978"/>
              <a:ext cx="208240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53138" y="6215548"/>
              <a:ext cx="208242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529683" y="4656067"/>
              <a:ext cx="208241" cy="208242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29505" y="6321074"/>
              <a:ext cx="208241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817782" y="4585715"/>
              <a:ext cx="208240" cy="20824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685458" y="6133467"/>
              <a:ext cx="208240" cy="208241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66685" y="6836996"/>
              <a:ext cx="208246" cy="208238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80778" y="6766644"/>
              <a:ext cx="208239" cy="20824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986974" y="4081525"/>
              <a:ext cx="208240" cy="20824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802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139700"/>
            <a:ext cx="9442196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FF"/>
                </a:solidFill>
                <a:latin typeface="Arial - 50"/>
              </a:rPr>
              <a:t>How do we find the number of </a:t>
            </a:r>
            <a:r>
              <a:rPr lang="en-US" sz="3700" b="1" u="sng" smtClean="0">
                <a:solidFill>
                  <a:srgbClr val="0000FF"/>
                </a:solidFill>
                <a:latin typeface="Arial - 50"/>
              </a:rPr>
              <a:t>Valence Electrons</a:t>
            </a:r>
            <a:r>
              <a:rPr lang="en-US" sz="3700" smtClean="0">
                <a:solidFill>
                  <a:srgbClr val="0000FF"/>
                </a:solidFill>
                <a:latin typeface="Arial - 50"/>
              </a:rPr>
              <a:t> for an atom?</a:t>
            </a:r>
            <a:endParaRPr lang="en-US" sz="3700">
              <a:solidFill>
                <a:srgbClr val="0000FF"/>
              </a:solidFill>
              <a:latin typeface="Arial - 5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0" y="1917700"/>
            <a:ext cx="8561237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800" b="1" smtClean="0">
                <a:solidFill>
                  <a:srgbClr val="000000"/>
                </a:solidFill>
                <a:latin typeface="Arial - 64"/>
              </a:rPr>
              <a:t>Step 3:</a:t>
            </a:r>
            <a:r>
              <a:rPr lang="en-US" sz="4800" smtClean="0">
                <a:solidFill>
                  <a:srgbClr val="000000"/>
                </a:solidFill>
                <a:latin typeface="Arial - 64"/>
              </a:rPr>
              <a:t> </a:t>
            </a:r>
            <a:r>
              <a:rPr lang="en-US" sz="4800" smtClean="0">
                <a:solidFill>
                  <a:srgbClr val="FF0000"/>
                </a:solidFill>
                <a:latin typeface="Arial - 64"/>
              </a:rPr>
              <a:t>You're Done!!</a:t>
            </a:r>
            <a:endParaRPr lang="en-US" sz="4800">
              <a:solidFill>
                <a:srgbClr val="FF0000"/>
              </a:solidFill>
              <a:latin typeface="Arial - 64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641346" y="3087878"/>
            <a:ext cx="4474111" cy="4512495"/>
            <a:chOff x="2641346" y="3087878"/>
            <a:chExt cx="4474111" cy="4512495"/>
          </a:xfrm>
        </p:grpSpPr>
        <p:sp>
          <p:nvSpPr>
            <p:cNvPr id="4" name="Oval 3"/>
            <p:cNvSpPr/>
            <p:nvPr/>
          </p:nvSpPr>
          <p:spPr>
            <a:xfrm>
              <a:off x="4094473" y="4532419"/>
              <a:ext cx="1577272" cy="1577273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65485" y="4022548"/>
              <a:ext cx="2635250" cy="2635533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740410" y="3197750"/>
              <a:ext cx="4266003" cy="4266011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45557" y="5011808"/>
              <a:ext cx="699881" cy="63094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500" smtClean="0">
                  <a:solidFill>
                    <a:srgbClr val="000000"/>
                  </a:solidFill>
                  <a:latin typeface="Arial - 47"/>
                </a:rPr>
                <a:t>Cl</a:t>
              </a:r>
              <a:endParaRPr lang="en-US" sz="3500">
                <a:solidFill>
                  <a:srgbClr val="000000"/>
                </a:solidFill>
                <a:latin typeface="Arial - 47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764787" y="4430999"/>
              <a:ext cx="227225" cy="2272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28798" y="6516064"/>
              <a:ext cx="227225" cy="22722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47161" y="5224068"/>
              <a:ext cx="227224" cy="2272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739156" y="3906579"/>
              <a:ext cx="227225" cy="2272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082274" y="5198576"/>
              <a:ext cx="227225" cy="2272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41346" y="5288081"/>
              <a:ext cx="227224" cy="2272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88229" y="5096188"/>
              <a:ext cx="227228" cy="2272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854293" y="7373146"/>
              <a:ext cx="227226" cy="22722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13662" y="3087878"/>
              <a:ext cx="227225" cy="2272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762498" y="6042772"/>
              <a:ext cx="227225" cy="2272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737003" y="4341494"/>
              <a:ext cx="227226" cy="2272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82075" y="6157910"/>
              <a:ext cx="227225" cy="2272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869328" y="4264737"/>
              <a:ext cx="227226" cy="2272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815913" y="5953268"/>
              <a:ext cx="227226" cy="2272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68152" y="6720704"/>
              <a:ext cx="227226" cy="22722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338178" y="6644087"/>
              <a:ext cx="227227" cy="22722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235790" y="3714686"/>
              <a:ext cx="227228" cy="2272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516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177800"/>
            <a:ext cx="9862767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b="1" u="sng" smtClean="0">
                <a:solidFill>
                  <a:srgbClr val="0000FF"/>
                </a:solidFill>
                <a:latin typeface="Arial - 43"/>
              </a:rPr>
              <a:t>Your turn</a:t>
            </a:r>
            <a:r>
              <a:rPr lang="en-US" sz="3200" smtClean="0">
                <a:solidFill>
                  <a:srgbClr val="0000FF"/>
                </a:solidFill>
                <a:latin typeface="Arial - 43"/>
              </a:rPr>
              <a:t> - Find the number of valence electrons for the following atoms</a:t>
            </a:r>
            <a:endParaRPr lang="en-US" sz="3200">
              <a:solidFill>
                <a:srgbClr val="0000FF"/>
              </a:solidFill>
              <a:latin typeface="Arial - 4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400" y="1651000"/>
            <a:ext cx="3555223" cy="30931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Lithium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Magnesium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Boron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Sulfur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Chlorine</a:t>
            </a:r>
            <a:endParaRPr lang="en-US" sz="3900">
              <a:solidFill>
                <a:srgbClr val="000000"/>
              </a:solidFill>
              <a:latin typeface="Arial - 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8000" y="1638300"/>
            <a:ext cx="3156352" cy="31700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Aluminum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Beryllium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Argon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Oxygen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C</a:t>
            </a:r>
            <a:r>
              <a:rPr lang="en-US" sz="3900" smtClean="0">
                <a:solidFill>
                  <a:srgbClr val="000000"/>
                </a:solidFill>
                <a:latin typeface="Arial - 52"/>
              </a:rPr>
              <a:t>arbon</a:t>
            </a:r>
            <a:endParaRPr lang="en-US" sz="3900">
              <a:solidFill>
                <a:srgbClr val="000000"/>
              </a:solidFill>
              <a:latin typeface="Arial - 52"/>
            </a:endParaRPr>
          </a:p>
        </p:txBody>
      </p:sp>
    </p:spTree>
    <p:extLst>
      <p:ext uri="{BB962C8B-B14F-4D97-AF65-F5344CB8AC3E}">
        <p14:creationId xmlns:p14="http://schemas.microsoft.com/office/powerpoint/2010/main" val="21934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177800"/>
            <a:ext cx="986282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b="1" u="sng" smtClean="0">
                <a:solidFill>
                  <a:srgbClr val="0000FF"/>
                </a:solidFill>
                <a:latin typeface="Arial - 43"/>
              </a:rPr>
              <a:t>Your turn</a:t>
            </a:r>
            <a:r>
              <a:rPr lang="en-US" sz="3200" smtClean="0">
                <a:solidFill>
                  <a:srgbClr val="0000FF"/>
                </a:solidFill>
                <a:latin typeface="Arial - 43"/>
              </a:rPr>
              <a:t> - Find the number of valence electrons for the following atoms</a:t>
            </a:r>
            <a:endParaRPr lang="en-US" sz="3200">
              <a:solidFill>
                <a:srgbClr val="0000FF"/>
              </a:solidFill>
              <a:latin typeface="Arial - 4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" y="1676400"/>
            <a:ext cx="4559300" cy="30931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Lithium - 1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Magnesium - 2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Boron - 3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Sulfur - 6</a:t>
            </a:r>
          </a:p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Chlorine - 7</a:t>
            </a:r>
            <a:endParaRPr lang="en-US" sz="3900">
              <a:solidFill>
                <a:srgbClr val="000000"/>
              </a:solidFill>
              <a:latin typeface="Arial - 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1562100"/>
            <a:ext cx="4140831" cy="31700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Aluminum - 3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Beryllium - 2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Argon - 8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Oxygen - 6</a:t>
            </a:r>
          </a:p>
          <a:p>
            <a:r>
              <a:rPr lang="en-US" sz="4000" smtClean="0">
                <a:solidFill>
                  <a:srgbClr val="000000"/>
                </a:solidFill>
                <a:latin typeface="Arial - 53"/>
              </a:rPr>
              <a:t>C</a:t>
            </a:r>
            <a:r>
              <a:rPr lang="en-US" sz="3900" smtClean="0">
                <a:solidFill>
                  <a:srgbClr val="000000"/>
                </a:solidFill>
                <a:latin typeface="Arial - 52"/>
              </a:rPr>
              <a:t>arbon - 4</a:t>
            </a:r>
            <a:endParaRPr lang="en-US" sz="3900">
              <a:solidFill>
                <a:srgbClr val="000000"/>
              </a:solidFill>
              <a:latin typeface="Arial - 52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91361" y="1495730"/>
            <a:ext cx="0" cy="61227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83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266700"/>
            <a:ext cx="9924543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200" b="1" u="sng" smtClean="0">
                <a:solidFill>
                  <a:srgbClr val="0000FF"/>
                </a:solidFill>
                <a:latin typeface="Arial - 56"/>
              </a:rPr>
              <a:t>Take a look</a:t>
            </a:r>
            <a:r>
              <a:rPr lang="en-US" sz="4200" smtClean="0">
                <a:solidFill>
                  <a:srgbClr val="0000FF"/>
                </a:solidFill>
                <a:latin typeface="Arial - 56"/>
              </a:rPr>
              <a:t> - Check out the Bohr Diagram worksheet you did. Count the number of Valence Electrons and see if you notice any patterns....</a:t>
            </a:r>
            <a:endParaRPr lang="en-US" sz="4200">
              <a:solidFill>
                <a:srgbClr val="0000FF"/>
              </a:solidFill>
              <a:latin typeface="Arial - 56"/>
            </a:endParaRPr>
          </a:p>
        </p:txBody>
      </p:sp>
    </p:spTree>
    <p:extLst>
      <p:ext uri="{BB962C8B-B14F-4D97-AF65-F5344CB8AC3E}">
        <p14:creationId xmlns:p14="http://schemas.microsoft.com/office/powerpoint/2010/main" val="338558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46200"/>
            <a:ext cx="9902458" cy="582937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03200" y="7620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700" y="7620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9600" y="8255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4900" y="8128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4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8128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5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0900" y="8128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6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66200" y="8128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5000" y="7112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8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417887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Custom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8" baseType="lpstr">
      <vt:lpstr>Arial</vt:lpstr>
      <vt:lpstr>Arial - 53</vt:lpstr>
      <vt:lpstr>Arial - 57</vt:lpstr>
      <vt:lpstr>Arial - 51</vt:lpstr>
      <vt:lpstr>Arial - 49</vt:lpstr>
      <vt:lpstr>Arial - 161</vt:lpstr>
      <vt:lpstr>Arial - 58</vt:lpstr>
      <vt:lpstr>Arial - 41</vt:lpstr>
      <vt:lpstr>Arial - 50</vt:lpstr>
      <vt:lpstr>Arial - 47</vt:lpstr>
      <vt:lpstr>Arial - 64</vt:lpstr>
      <vt:lpstr>Arial - 60</vt:lpstr>
      <vt:lpstr>Arial - 56</vt:lpstr>
      <vt:lpstr>Arial - 55</vt:lpstr>
      <vt:lpstr>Arial - 43</vt:lpstr>
      <vt:lpstr>Arial - 48</vt:lpstr>
      <vt:lpstr>Arial - 75</vt:lpstr>
      <vt:lpstr>Arial - 54</vt:lpstr>
      <vt:lpstr>Arial - 35</vt:lpstr>
      <vt:lpstr>Calibri</vt:lpstr>
      <vt:lpstr>Arial - 52</vt:lpstr>
      <vt:lpstr>Arial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dcterms:created xsi:type="dcterms:W3CDTF">2015-11-09T16:27:02Z</dcterms:created>
  <dcterms:modified xsi:type="dcterms:W3CDTF">2015-11-09T16:27:06Z</dcterms:modified>
</cp:coreProperties>
</file>